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 id="2147483671" r:id="rId4"/>
    <p:sldMasterId id="2147483676" r:id="rId5"/>
    <p:sldMasterId id="2147483679" r:id="rId6"/>
    <p:sldMasterId id="2147483693" r:id="rId7"/>
    <p:sldMasterId id="2147483706" r:id="rId8"/>
    <p:sldMasterId id="2147483715" r:id="rId9"/>
  </p:sldMasterIdLst>
  <p:notesMasterIdLst>
    <p:notesMasterId r:id="rId11"/>
  </p:notesMasterIdLst>
  <p:handoutMasterIdLst>
    <p:handoutMasterId r:id="rId62"/>
  </p:handoutMasterIdLst>
  <p:sldIdLst>
    <p:sldId id="3910" r:id="rId10"/>
    <p:sldId id="4324" r:id="rId12"/>
    <p:sldId id="4150" r:id="rId13"/>
    <p:sldId id="4335" r:id="rId14"/>
    <p:sldId id="4181" r:id="rId15"/>
    <p:sldId id="4336" r:id="rId16"/>
    <p:sldId id="4120" r:id="rId17"/>
    <p:sldId id="4214" r:id="rId18"/>
    <p:sldId id="4255" r:id="rId19"/>
    <p:sldId id="4256" r:id="rId20"/>
    <p:sldId id="4329" r:id="rId21"/>
    <p:sldId id="4261" r:id="rId22"/>
    <p:sldId id="4264" r:id="rId23"/>
    <p:sldId id="4274" r:id="rId24"/>
    <p:sldId id="4266" r:id="rId25"/>
    <p:sldId id="4267" r:id="rId26"/>
    <p:sldId id="4116" r:id="rId27"/>
    <p:sldId id="4277" r:id="rId28"/>
    <p:sldId id="4279" r:id="rId29"/>
    <p:sldId id="4281" r:id="rId30"/>
    <p:sldId id="4330" r:id="rId31"/>
    <p:sldId id="4280" r:id="rId32"/>
    <p:sldId id="4285" r:id="rId33"/>
    <p:sldId id="4296" r:id="rId34"/>
    <p:sldId id="4295" r:id="rId35"/>
    <p:sldId id="4290" r:id="rId36"/>
    <p:sldId id="4291" r:id="rId37"/>
    <p:sldId id="4292" r:id="rId38"/>
    <p:sldId id="4298" r:id="rId39"/>
    <p:sldId id="4299" r:id="rId40"/>
    <p:sldId id="4301" r:id="rId41"/>
    <p:sldId id="4302" r:id="rId42"/>
    <p:sldId id="4331" r:id="rId43"/>
    <p:sldId id="4303" r:id="rId44"/>
    <p:sldId id="4332" r:id="rId45"/>
    <p:sldId id="4333" r:id="rId46"/>
    <p:sldId id="4308" r:id="rId47"/>
    <p:sldId id="4311" r:id="rId48"/>
    <p:sldId id="4312" r:id="rId49"/>
    <p:sldId id="4313" r:id="rId50"/>
    <p:sldId id="4314" r:id="rId51"/>
    <p:sldId id="4315" r:id="rId52"/>
    <p:sldId id="4316" r:id="rId53"/>
    <p:sldId id="4317" r:id="rId54"/>
    <p:sldId id="4334" r:id="rId55"/>
    <p:sldId id="4091" r:id="rId56"/>
    <p:sldId id="4320" r:id="rId57"/>
    <p:sldId id="4322" r:id="rId58"/>
    <p:sldId id="4325" r:id="rId59"/>
    <p:sldId id="4326" r:id="rId60"/>
    <p:sldId id="4327" r:id="rId61"/>
  </p:sldIdLst>
  <p:sldSz cx="12192000" cy="6858000"/>
  <p:notesSz cx="6858000" cy="9144000"/>
  <p:embeddedFontLst>
    <p:embeddedFont>
      <p:font typeface="微软雅黑" panose="020B0503020204020204" pitchFamily="34" charset="-122"/>
      <p:regular r:id="rId66"/>
    </p:embeddedFont>
    <p:embeddedFont>
      <p:font typeface="Segoe UI" panose="020B0502040204020203" pitchFamily="34" charset="0"/>
      <p:regular r:id="rId67"/>
      <p:bold r:id="rId68"/>
      <p:italic r:id="rId69"/>
      <p:boldItalic r:id="rId70"/>
    </p:embeddedFont>
    <p:embeddedFont>
      <p:font typeface="MS UI Gothic" panose="020B0600070205080204" pitchFamily="34" charset="-128"/>
      <p:regular r:id="rId71"/>
    </p:embeddedFont>
    <p:embeddedFont>
      <p:font typeface="黑体" panose="02010609060101010101" pitchFamily="49" charset="-122"/>
      <p:regular r:id="rId72"/>
    </p:embeddedFont>
    <p:embeddedFont>
      <p:font typeface="等线" panose="02010600030101010101" pitchFamily="2" charset="-122"/>
      <p:regular r:id="rId73"/>
    </p:embeddedFont>
    <p:embeddedFont>
      <p:font typeface="Segoe UI Black" panose="020B0A02040204020203" pitchFamily="34" charset="0"/>
      <p:bold r:id="rId74"/>
    </p:embeddedFont>
    <p:embeddedFont>
      <p:font typeface="Arial Rounded MT Bold" panose="020F0704030504030204" pitchFamily="34" charset="0"/>
      <p:regular r:id="rId75"/>
    </p:embeddedFont>
  </p:embeddedFontLst>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40CD2"/>
    <a:srgbClr val="0000FF"/>
    <a:srgbClr val="3438F6"/>
    <a:srgbClr val="3333CC"/>
    <a:srgbClr val="9900CC"/>
    <a:srgbClr val="2513CB"/>
    <a:srgbClr val="F2F2F2"/>
    <a:srgbClr val="039DDB"/>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3898" autoAdjust="0"/>
  </p:normalViewPr>
  <p:slideViewPr>
    <p:cSldViewPr snapToGrid="0">
      <p:cViewPr varScale="1">
        <p:scale>
          <a:sx n="75" d="100"/>
          <a:sy n="75" d="100"/>
        </p:scale>
        <p:origin x="1234" y="14"/>
      </p:cViewPr>
      <p:guideLst>
        <p:guide orient="horz" pos="2157"/>
        <p:guide pos="3937"/>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6" Type="http://schemas.openxmlformats.org/officeDocument/2006/relationships/tags" Target="tags/tag4.xml"/><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Master" Target="slideMasters/slideMaster6.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好！从本节课开始，我们将学习中央处理器设计最关键的内容，分析特定硬件结构下指令周期的流程，给出每一步所需的控制信号，为后续控制的设计奠定坚实基础，在分析指令周期流程的过程中，可能还需要对原有的处理器硬件结构进行优化。</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第一次流动后，从</a:t>
            </a:r>
            <a:r>
              <a:rPr lang="en-US" altLang="zh-CN" dirty="0" smtClean="0"/>
              <a:t>PC</a:t>
            </a:r>
            <a:r>
              <a:rPr lang="zh-CN" altLang="en-US" dirty="0" smtClean="0"/>
              <a:t>中传输出来的地址信息就保存到地址寄存器</a:t>
            </a:r>
            <a:r>
              <a:rPr lang="en-US" altLang="zh-CN" dirty="0" smtClean="0"/>
              <a:t>AR</a:t>
            </a:r>
            <a:r>
              <a:rPr lang="zh-CN" altLang="en-US" dirty="0" smtClean="0"/>
              <a:t>中，下一步将根据这个地址访问存储器读出对应地址单元的指令并送</a:t>
            </a:r>
            <a:r>
              <a:rPr lang="en-US" altLang="zh-CN" dirty="0" smtClean="0"/>
              <a:t>DR</a:t>
            </a:r>
            <a:r>
              <a:rPr lang="zh-CN" altLang="en-US" dirty="0" smtClean="0"/>
              <a:t>寄存器保存，这个操作具有原子性，必须一次完成，因此 ，数据通路中第二次信息流动的子路径为从</a:t>
            </a:r>
            <a:r>
              <a:rPr lang="en-US" altLang="zh-CN" dirty="0" smtClean="0"/>
              <a:t>AR</a:t>
            </a:r>
            <a:r>
              <a:rPr lang="en-US" altLang="zh-CN" baseline="0" dirty="0" smtClean="0"/>
              <a:t> </a:t>
            </a:r>
            <a:r>
              <a:rPr lang="zh-CN" altLang="en-US" baseline="0" dirty="0" smtClean="0"/>
              <a:t>经过主存后送到 </a:t>
            </a:r>
            <a:r>
              <a:rPr lang="en-US" altLang="zh-CN" baseline="0" dirty="0" smtClean="0"/>
              <a:t>DR</a:t>
            </a:r>
            <a:r>
              <a:rPr lang="zh-CN" altLang="en-US" baseline="0" dirty="0" smtClean="0"/>
              <a:t>保存，从这一步开始，流动的信息发送了变化，从原来的地址信息变成了指令信息。该步需要的控制信号为</a:t>
            </a:r>
            <a:r>
              <a:rPr lang="en-US" altLang="zh-CN" baseline="0" dirty="0" smtClean="0"/>
              <a:t>Read</a:t>
            </a:r>
            <a:r>
              <a:rPr lang="zh-CN" altLang="en-US" baseline="0" dirty="0" smtClean="0"/>
              <a:t>和</a:t>
            </a:r>
            <a:r>
              <a:rPr lang="en-US" altLang="zh-CN" baseline="0" dirty="0" err="1" smtClean="0"/>
              <a:t>DRMin</a:t>
            </a:r>
            <a:r>
              <a:rPr lang="en-US" altLang="zh-CN" baseline="0" dirty="0" smtClean="0"/>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这一步操作完成后，</a:t>
            </a:r>
            <a:r>
              <a:rPr lang="zh-CN" altLang="en-US" dirty="0" smtClean="0"/>
              <a:t>从内存中取出的指令存放在数据缓冲寄存器</a:t>
            </a:r>
            <a:r>
              <a:rPr lang="en-US" altLang="zh-CN" dirty="0" smtClean="0"/>
              <a:t>DR</a:t>
            </a:r>
            <a:r>
              <a:rPr lang="zh-CN" altLang="en-US" dirty="0" smtClean="0"/>
              <a:t>中；数据通路</a:t>
            </a:r>
            <a:r>
              <a:rPr lang="en-US" altLang="zh-CN" dirty="0" smtClean="0"/>
              <a:t>1</a:t>
            </a:r>
            <a:r>
              <a:rPr lang="zh-CN" altLang="en-US" dirty="0" smtClean="0"/>
              <a:t>中最后一步信息流动是从</a:t>
            </a:r>
            <a:r>
              <a:rPr lang="en-US" altLang="zh-CN" dirty="0" smtClean="0"/>
              <a:t>DR</a:t>
            </a:r>
            <a:r>
              <a:rPr lang="zh-CN" altLang="en-US" dirty="0" smtClean="0"/>
              <a:t>再次经过系统总线到达指令寄存器</a:t>
            </a:r>
            <a:r>
              <a:rPr lang="en-US" altLang="zh-CN" dirty="0" smtClean="0"/>
              <a:t>IR</a:t>
            </a:r>
            <a:r>
              <a:rPr lang="zh-CN" altLang="en-US" dirty="0" smtClean="0"/>
              <a:t>，需要的控制信息包括</a:t>
            </a:r>
            <a:r>
              <a:rPr lang="en-US" altLang="zh-CN" dirty="0" err="1" smtClean="0"/>
              <a:t>DRout</a:t>
            </a:r>
            <a:r>
              <a:rPr lang="zh-CN" altLang="en-US" dirty="0" smtClean="0"/>
              <a:t>和</a:t>
            </a:r>
            <a:r>
              <a:rPr lang="en-US" altLang="zh-CN" dirty="0" err="1" smtClean="0"/>
              <a:t>Irin</a:t>
            </a:r>
            <a:r>
              <a:rPr lang="zh-CN" altLang="en-US" dirty="0" smtClean="0"/>
              <a:t>，到目前为止完成取指令阶段第一项任务的数据通路已经完整建立。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共需要</a:t>
            </a:r>
            <a:r>
              <a:rPr lang="en-US" altLang="zh-CN" dirty="0" smtClean="0"/>
              <a:t>3</a:t>
            </a:r>
            <a:r>
              <a:rPr lang="zh-CN" altLang="en-US" dirty="0" smtClean="0"/>
              <a:t>步，每步所需要的控制信号一目了然！</a:t>
            </a:r>
            <a:endParaRPr lang="zh-CN" altLang="en-US" dirty="0" smtClean="0"/>
          </a:p>
          <a:p>
            <a:r>
              <a:rPr lang="zh-CN" altLang="en-US" dirty="0" smtClean="0"/>
              <a:t>下面我们分析取阶段的第二项任务的数据通路。第二阶段的任务：将</a:t>
            </a:r>
            <a:r>
              <a:rPr lang="en-US" altLang="zh-CN" dirty="0" smtClean="0"/>
              <a:t>PC</a:t>
            </a:r>
            <a:r>
              <a:rPr lang="zh-CN" altLang="en-US" dirty="0" smtClean="0"/>
              <a:t>的内容 </a:t>
            </a:r>
            <a:r>
              <a:rPr lang="en-US" altLang="zh-CN" dirty="0" smtClean="0"/>
              <a:t>+4 </a:t>
            </a:r>
            <a:r>
              <a:rPr lang="zh-CN" altLang="en-US" dirty="0" smtClean="0"/>
              <a:t>然后再送回</a:t>
            </a:r>
            <a:r>
              <a:rPr lang="en-US" altLang="zh-CN" dirty="0" smtClean="0"/>
              <a:t>PC</a:t>
            </a:r>
            <a:r>
              <a:rPr lang="zh-CN" altLang="en-US" dirty="0" smtClean="0"/>
              <a:t>，要构建完成该项任务的数据通路，首先要分析目前的</a:t>
            </a:r>
            <a:r>
              <a:rPr lang="en-US" altLang="zh-CN" dirty="0" smtClean="0"/>
              <a:t>CPU</a:t>
            </a:r>
            <a:r>
              <a:rPr lang="zh-CN" altLang="en-US" dirty="0" smtClean="0"/>
              <a:t>硬件结构是否支持 </a:t>
            </a:r>
            <a:r>
              <a:rPr lang="en-US" altLang="zh-CN" dirty="0" smtClean="0"/>
              <a:t>PC +4 ?  </a:t>
            </a:r>
            <a:r>
              <a:rPr lang="zh-CN" altLang="en-US" dirty="0" smtClean="0"/>
              <a:t>简要分析右边所示的电路可知，</a:t>
            </a:r>
            <a:r>
              <a:rPr lang="en-US" altLang="zh-CN" dirty="0" smtClean="0"/>
              <a:t>PC+C </a:t>
            </a:r>
            <a:r>
              <a:rPr lang="zh-CN" altLang="en-US" dirty="0" smtClean="0"/>
              <a:t>只能通过</a:t>
            </a:r>
            <a:r>
              <a:rPr lang="en-US" altLang="zh-CN" dirty="0" smtClean="0"/>
              <a:t>ALU</a:t>
            </a:r>
            <a:r>
              <a:rPr lang="zh-CN" altLang="en-US" dirty="0" smtClean="0"/>
              <a:t>来实现，下面我们据此来构建 数据通路，需要依次用到的功能部件包括 </a:t>
            </a:r>
            <a:r>
              <a:rPr lang="en-US" altLang="zh-CN" dirty="0" smtClean="0"/>
              <a:t>PC  </a:t>
            </a:r>
            <a:r>
              <a:rPr lang="zh-CN" altLang="en-US" dirty="0" smtClean="0"/>
              <a:t>锁存器</a:t>
            </a:r>
            <a:r>
              <a:rPr lang="en-US" altLang="zh-CN" dirty="0" smtClean="0"/>
              <a:t>X </a:t>
            </a:r>
            <a:r>
              <a:rPr lang="zh-CN" altLang="en-US" baseline="0" dirty="0" smtClean="0"/>
              <a:t> 到达</a:t>
            </a:r>
            <a:r>
              <a:rPr lang="en-US" altLang="zh-CN" baseline="0" dirty="0" smtClean="0"/>
              <a:t>ALU</a:t>
            </a:r>
            <a:r>
              <a:rPr lang="zh-CN" altLang="en-US" baseline="0" dirty="0" smtClean="0"/>
              <a:t>的</a:t>
            </a:r>
            <a:r>
              <a:rPr lang="en-US" altLang="zh-CN" baseline="0" dirty="0" smtClean="0"/>
              <a:t>A</a:t>
            </a:r>
            <a:r>
              <a:rPr lang="zh-CN" altLang="en-US" baseline="0" dirty="0" smtClean="0"/>
              <a:t>端口，同时，常量</a:t>
            </a:r>
            <a:r>
              <a:rPr lang="en-US" altLang="zh-CN" baseline="0" dirty="0" smtClean="0"/>
              <a:t>4 </a:t>
            </a:r>
            <a:r>
              <a:rPr lang="zh-CN" altLang="en-US" baseline="0" dirty="0" smtClean="0"/>
              <a:t>通过多路选择器</a:t>
            </a:r>
            <a:r>
              <a:rPr lang="en-US" altLang="zh-CN" baseline="0" dirty="0" smtClean="0"/>
              <a:t>1</a:t>
            </a:r>
            <a:r>
              <a:rPr lang="zh-CN" altLang="en-US" baseline="0" dirty="0" smtClean="0"/>
              <a:t>到达</a:t>
            </a:r>
            <a:r>
              <a:rPr lang="en-US" altLang="zh-CN" baseline="0" dirty="0" smtClean="0"/>
              <a:t>ALU</a:t>
            </a:r>
            <a:r>
              <a:rPr lang="zh-CN" altLang="en-US" baseline="0" dirty="0" smtClean="0"/>
              <a:t>的</a:t>
            </a:r>
            <a:r>
              <a:rPr lang="en-US" altLang="zh-CN" baseline="0" dirty="0" smtClean="0"/>
              <a:t>B</a:t>
            </a:r>
            <a:r>
              <a:rPr lang="zh-CN" altLang="en-US" baseline="0" dirty="0" smtClean="0"/>
              <a:t>端口，然后通过</a:t>
            </a:r>
            <a:r>
              <a:rPr lang="en-US" altLang="zh-CN" baseline="0" dirty="0" smtClean="0"/>
              <a:t>ALU,</a:t>
            </a:r>
            <a:r>
              <a:rPr lang="zh-CN" altLang="en-US" baseline="0" dirty="0" smtClean="0"/>
              <a:t>锁存器</a:t>
            </a:r>
            <a:r>
              <a:rPr lang="en-US" altLang="zh-CN" baseline="0" dirty="0" smtClean="0"/>
              <a:t>Z </a:t>
            </a:r>
            <a:r>
              <a:rPr lang="zh-CN" altLang="en-US" baseline="0" dirty="0" smtClean="0"/>
              <a:t>，最后通过总线回送到</a:t>
            </a:r>
            <a:r>
              <a:rPr lang="en-US" altLang="zh-CN" baseline="0" dirty="0" smtClean="0"/>
              <a:t>PC.</a:t>
            </a:r>
            <a:endParaRPr lang="en-US" altLang="zh-CN" baseline="0" dirty="0" smtClean="0"/>
          </a:p>
          <a:p>
            <a:r>
              <a:rPr lang="zh-CN" altLang="en-US" dirty="0" smtClean="0"/>
              <a:t>参照取第一条数据通路的分析方法来逐步分析第二条数据通路中的信息流动及每一步的控制信号。第一步信息传送是</a:t>
            </a:r>
            <a:r>
              <a:rPr lang="en-US" altLang="zh-CN" dirty="0" smtClean="0"/>
              <a:t>PC </a:t>
            </a:r>
            <a:r>
              <a:rPr lang="zh-CN" altLang="en-US" dirty="0" smtClean="0"/>
              <a:t>送</a:t>
            </a:r>
            <a:r>
              <a:rPr lang="en-US" altLang="zh-CN" dirty="0" smtClean="0"/>
              <a:t>X ,</a:t>
            </a:r>
            <a:r>
              <a:rPr lang="zh-CN" altLang="en-US" dirty="0" smtClean="0"/>
              <a:t>如图所示，该步所需要两个控制信号。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数据通路</a:t>
            </a:r>
            <a:r>
              <a:rPr lang="en-US" altLang="zh-CN" dirty="0" smtClean="0"/>
              <a:t>2</a:t>
            </a:r>
            <a:r>
              <a:rPr lang="zh-CN" altLang="en-US" dirty="0" smtClean="0"/>
              <a:t>中第二步的信息流动涉及两个分支，分别从</a:t>
            </a:r>
            <a:r>
              <a:rPr lang="en-US" altLang="zh-CN" dirty="0" smtClean="0"/>
              <a:t>X</a:t>
            </a:r>
            <a:r>
              <a:rPr lang="zh-CN" altLang="en-US" dirty="0" smtClean="0"/>
              <a:t>和常量“</a:t>
            </a:r>
            <a:r>
              <a:rPr lang="en-US" altLang="zh-CN" dirty="0" smtClean="0"/>
              <a:t>4</a:t>
            </a:r>
            <a:r>
              <a:rPr lang="zh-CN" altLang="en-US" dirty="0" smtClean="0"/>
              <a:t>”出发，将信息送达</a:t>
            </a:r>
            <a:r>
              <a:rPr lang="en-US" altLang="zh-CN" dirty="0" smtClean="0"/>
              <a:t>ALU</a:t>
            </a:r>
            <a:r>
              <a:rPr lang="zh-CN" altLang="en-US" dirty="0" smtClean="0"/>
              <a:t>的</a:t>
            </a:r>
            <a:r>
              <a:rPr lang="en-US" altLang="zh-CN" dirty="0" smtClean="0"/>
              <a:t>A</a:t>
            </a:r>
            <a:r>
              <a:rPr lang="zh-CN" altLang="en-US" dirty="0" smtClean="0"/>
              <a:t>、</a:t>
            </a:r>
            <a:r>
              <a:rPr lang="en-US" altLang="zh-CN" dirty="0" smtClean="0"/>
              <a:t>B</a:t>
            </a:r>
            <a:r>
              <a:rPr lang="zh-CN" altLang="en-US" dirty="0" smtClean="0"/>
              <a:t>两个端口，由于</a:t>
            </a:r>
            <a:r>
              <a:rPr lang="en-US" altLang="zh-CN" dirty="0" smtClean="0"/>
              <a:t>ALU</a:t>
            </a:r>
            <a:r>
              <a:rPr lang="zh-CN" altLang="en-US" dirty="0" smtClean="0"/>
              <a:t>不具备运算结果的锁存功能，因此，第二步信息流动目的地应该到达锁存器</a:t>
            </a:r>
            <a:r>
              <a:rPr lang="en-US" altLang="zh-CN" dirty="0" smtClean="0"/>
              <a:t>Z</a:t>
            </a:r>
            <a:r>
              <a:rPr lang="zh-CN" altLang="en-US" dirty="0" smtClean="0"/>
              <a:t>，这一步共需要如图所示的三个控制信号，尤其需要注意的是多路选择的选择端</a:t>
            </a:r>
            <a:r>
              <a:rPr lang="en-US" altLang="zh-CN" dirty="0" smtClean="0"/>
              <a:t>Ads</a:t>
            </a:r>
            <a:r>
              <a:rPr lang="en-US" altLang="zh-CN" baseline="0" dirty="0" smtClean="0"/>
              <a:t>=0</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数据通路</a:t>
            </a:r>
            <a:r>
              <a:rPr lang="en-US" altLang="zh-CN" dirty="0" smtClean="0"/>
              <a:t>2</a:t>
            </a:r>
            <a:r>
              <a:rPr lang="zh-CN" altLang="en-US" dirty="0" smtClean="0"/>
              <a:t>最后一步信息流动就是将锁存器</a:t>
            </a:r>
            <a:r>
              <a:rPr lang="en-US" altLang="zh-CN" dirty="0" smtClean="0"/>
              <a:t>Z</a:t>
            </a:r>
            <a:r>
              <a:rPr lang="zh-CN" altLang="en-US" dirty="0" smtClean="0"/>
              <a:t>中保存的 </a:t>
            </a:r>
            <a:r>
              <a:rPr lang="en-US" altLang="zh-CN" dirty="0" smtClean="0"/>
              <a:t>PC +4</a:t>
            </a:r>
            <a:r>
              <a:rPr lang="zh-CN" altLang="en-US" dirty="0" smtClean="0"/>
              <a:t>的值回写到</a:t>
            </a:r>
            <a:r>
              <a:rPr lang="en-US" altLang="zh-CN" dirty="0" smtClean="0"/>
              <a:t>PC</a:t>
            </a:r>
            <a:r>
              <a:rPr lang="zh-CN" altLang="en-US" dirty="0" smtClean="0"/>
              <a:t>，需要如图所示的两个控制信号，到此为止，取指阶段的两条数据通道都构造完成。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两条数据通路共需要</a:t>
            </a:r>
            <a:r>
              <a:rPr lang="en-US" altLang="zh-CN" dirty="0" smtClean="0"/>
              <a:t>8</a:t>
            </a:r>
            <a:r>
              <a:rPr lang="zh-CN" altLang="en-US" dirty="0" smtClean="0"/>
              <a:t>个时钟周期才能完成，如果将这</a:t>
            </a:r>
            <a:r>
              <a:rPr lang="en-US" altLang="zh-CN" dirty="0" smtClean="0"/>
              <a:t>6</a:t>
            </a:r>
            <a:r>
              <a:rPr lang="zh-CN" altLang="en-US" dirty="0" smtClean="0"/>
              <a:t>个时钟周期串行执行的话，将影响取指令的速度。</a:t>
            </a:r>
            <a:endParaRPr lang="en-US" altLang="zh-CN" dirty="0" smtClean="0"/>
          </a:p>
          <a:p>
            <a:r>
              <a:rPr lang="zh-CN" altLang="en-US" dirty="0" smtClean="0"/>
              <a:t>因此，下面我们来研究两个通路能否合并的问题，判断标准是合并是否会引起信息传输冲突或功能错误，由于是单总线结构</a:t>
            </a:r>
            <a:r>
              <a:rPr lang="en-US" altLang="zh-CN" dirty="0" smtClean="0"/>
              <a:t>CPU</a:t>
            </a:r>
            <a:r>
              <a:rPr lang="zh-CN" altLang="en-US" dirty="0" smtClean="0"/>
              <a:t>，因此判断信息是否冲突的依据就是看通路合并后是否存在多个部件同时向公共总线传输信息，也就是判断相同时间段是否有</a:t>
            </a:r>
            <a:r>
              <a:rPr lang="en-US" altLang="zh-CN" dirty="0" smtClean="0"/>
              <a:t>2</a:t>
            </a:r>
            <a:r>
              <a:rPr lang="zh-CN" altLang="en-US" dirty="0" smtClean="0"/>
              <a:t>个及以上部件下标为</a:t>
            </a:r>
            <a:r>
              <a:rPr lang="en-US" altLang="zh-CN" dirty="0" smtClean="0"/>
              <a:t>OUT</a:t>
            </a:r>
            <a:r>
              <a:rPr lang="zh-CN" altLang="en-US" dirty="0" smtClean="0"/>
              <a:t>的控制信号同时有效。</a:t>
            </a:r>
            <a:endParaRPr lang="en-US" altLang="zh-CN" dirty="0" smtClean="0"/>
          </a:p>
          <a:p>
            <a:r>
              <a:rPr lang="zh-CN" altLang="en-US" dirty="0" smtClean="0"/>
              <a:t>先对比两个数据通路的</a:t>
            </a:r>
            <a:r>
              <a:rPr lang="en-US" altLang="zh-CN" dirty="0" smtClean="0"/>
              <a:t>T1: </a:t>
            </a:r>
            <a:r>
              <a:rPr lang="zh-CN" altLang="en-US" dirty="0" smtClean="0"/>
              <a:t>只有一个</a:t>
            </a:r>
            <a:r>
              <a:rPr lang="en-US" altLang="zh-CN" dirty="0" smtClean="0"/>
              <a:t>OUT</a:t>
            </a:r>
            <a:r>
              <a:rPr lang="zh-CN" altLang="en-US" dirty="0" smtClean="0"/>
              <a:t>，两个输入，不存在冲突，且功能也满足要求，因此可合并；</a:t>
            </a:r>
            <a:endParaRPr lang="en-US" altLang="zh-CN" dirty="0" smtClean="0"/>
          </a:p>
          <a:p>
            <a:r>
              <a:rPr lang="zh-CN" altLang="en-US" dirty="0" smtClean="0"/>
              <a:t>再对比两个数据通路的</a:t>
            </a:r>
            <a:r>
              <a:rPr lang="en-US" altLang="zh-CN" dirty="0" smtClean="0"/>
              <a:t>T2:</a:t>
            </a:r>
            <a:r>
              <a:rPr lang="en-US" altLang="zh-CN" baseline="0" dirty="0" smtClean="0"/>
              <a:t> </a:t>
            </a:r>
            <a:r>
              <a:rPr lang="zh-CN" altLang="en-US" baseline="0" dirty="0" smtClean="0"/>
              <a:t>两者均没有下表为</a:t>
            </a:r>
            <a:r>
              <a:rPr lang="en-US" altLang="zh-CN" baseline="0" dirty="0" smtClean="0"/>
              <a:t>OUT</a:t>
            </a:r>
            <a:r>
              <a:rPr lang="zh-CN" altLang="en-US" baseline="0" dirty="0" smtClean="0"/>
              <a:t>的信号有效，且该时钟周期内两个数据通路中的信息流动是在两个不相连的支路中进行的，不存在任何冲突，可以合并；</a:t>
            </a:r>
            <a:endParaRPr lang="en-US" altLang="zh-CN" baseline="0" dirty="0" smtClean="0"/>
          </a:p>
          <a:p>
            <a:r>
              <a:rPr lang="zh-CN" altLang="en-US" baseline="0" dirty="0" smtClean="0"/>
              <a:t>最后对比两个数据通路的</a:t>
            </a:r>
            <a:r>
              <a:rPr lang="en-US" altLang="zh-CN" baseline="0" dirty="0" smtClean="0"/>
              <a:t>T3</a:t>
            </a:r>
            <a:r>
              <a:rPr lang="zh-CN" altLang="en-US" baseline="0" dirty="0" smtClean="0"/>
              <a:t>：有两个下标为</a:t>
            </a:r>
            <a:r>
              <a:rPr lang="en-US" altLang="zh-CN" baseline="0" dirty="0" smtClean="0"/>
              <a:t>OUT</a:t>
            </a:r>
            <a:r>
              <a:rPr lang="zh-CN" altLang="en-US" baseline="0" dirty="0" smtClean="0"/>
              <a:t>的控制信号有效，且都用到公共总线，因此，存在冲突，两者不能合并，根据取指令周期的任务，将第一个</a:t>
            </a:r>
            <a:r>
              <a:rPr lang="en-US" altLang="zh-CN" baseline="0" dirty="0" smtClean="0"/>
              <a:t>T3</a:t>
            </a:r>
            <a:r>
              <a:rPr lang="zh-CN" altLang="en-US" baseline="0" dirty="0" smtClean="0"/>
              <a:t>的控制信号后移一个</a:t>
            </a:r>
            <a:r>
              <a:rPr lang="en-US" altLang="zh-CN" baseline="0" dirty="0" smtClean="0"/>
              <a:t>T</a:t>
            </a:r>
            <a:r>
              <a:rPr lang="zh-CN" altLang="en-US" baseline="0" dirty="0" smtClean="0"/>
              <a:t>，即取值周期用到四个</a:t>
            </a:r>
            <a:r>
              <a:rPr lang="en-US" altLang="zh-CN" baseline="0" dirty="0" smtClean="0"/>
              <a:t>T,</a:t>
            </a:r>
            <a:r>
              <a:rPr lang="zh-CN" altLang="en-US" baseline="0" dirty="0" smtClean="0"/>
              <a:t>合并后的取指周期及每个周期的控制信号汇总如下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下面开始分析</a:t>
            </a:r>
            <a:r>
              <a:rPr lang="en-US" altLang="zh-CN" dirty="0" smtClean="0"/>
              <a:t>5</a:t>
            </a:r>
            <a:r>
              <a:rPr lang="zh-CN" altLang="en-US" dirty="0" smtClean="0"/>
              <a:t>条指令执行周期的数据通路并给出每一步所需要的控制信号。第一条我们来分析</a:t>
            </a:r>
            <a:r>
              <a:rPr lang="en-US" altLang="zh-CN" dirty="0" smtClean="0"/>
              <a:t>ADD</a:t>
            </a:r>
            <a:r>
              <a:rPr lang="zh-CN" altLang="en-US" dirty="0" smtClean="0"/>
              <a:t>指令。其功能是将</a:t>
            </a:r>
            <a:r>
              <a:rPr lang="en-US" altLang="zh-CN" dirty="0" smtClean="0"/>
              <a:t>RS</a:t>
            </a:r>
            <a:r>
              <a:rPr lang="zh-CN" altLang="en-US" dirty="0" smtClean="0"/>
              <a:t>和</a:t>
            </a:r>
            <a:r>
              <a:rPr lang="en-US" altLang="zh-CN" dirty="0" smtClean="0"/>
              <a:t>RT</a:t>
            </a:r>
            <a:r>
              <a:rPr lang="en-US" altLang="zh-CN" baseline="0" dirty="0" smtClean="0"/>
              <a:t> </a:t>
            </a:r>
            <a:r>
              <a:rPr lang="zh-CN" altLang="en-US" baseline="0" dirty="0" smtClean="0"/>
              <a:t>内容所指的</a:t>
            </a:r>
            <a:r>
              <a:rPr lang="zh-CN" altLang="en-US" dirty="0" smtClean="0"/>
              <a:t>两个寄存器的值相加，将结果存放在</a:t>
            </a:r>
            <a:r>
              <a:rPr lang="en-US" altLang="zh-CN" dirty="0" smtClean="0"/>
              <a:t>RD</a:t>
            </a:r>
            <a:r>
              <a:rPr lang="zh-CN" altLang="en-US" dirty="0" smtClean="0"/>
              <a:t>内容所指向的寄存器，完成指令过程中，对</a:t>
            </a:r>
            <a:r>
              <a:rPr lang="en-US" altLang="zh-CN" dirty="0" smtClean="0"/>
              <a:t>RS \RD</a:t>
            </a:r>
            <a:r>
              <a:rPr lang="zh-CN" altLang="en-US" dirty="0" smtClean="0"/>
              <a:t>内容所指的寄存器进行读操作，用到寄存器的</a:t>
            </a:r>
            <a:r>
              <a:rPr lang="en-US" altLang="zh-CN" dirty="0" smtClean="0"/>
              <a:t>R#</a:t>
            </a:r>
            <a:r>
              <a:rPr lang="zh-CN" altLang="en-US" dirty="0" smtClean="0"/>
              <a:t>端口，对</a:t>
            </a:r>
            <a:r>
              <a:rPr lang="en-US" altLang="zh-CN" dirty="0" smtClean="0"/>
              <a:t>RD</a:t>
            </a:r>
            <a:r>
              <a:rPr lang="zh-CN" altLang="en-US" dirty="0" smtClean="0"/>
              <a:t>内容所指向的寄存器进行写操作，用到寄存器</a:t>
            </a:r>
            <a:r>
              <a:rPr lang="en-US" altLang="zh-CN" dirty="0" smtClean="0"/>
              <a:t>W#</a:t>
            </a:r>
            <a:r>
              <a:rPr lang="zh-CN" altLang="en-US" dirty="0" smtClean="0"/>
              <a:t>端口。</a:t>
            </a:r>
            <a:endParaRPr lang="en-US" altLang="zh-CN" dirty="0" smtClean="0"/>
          </a:p>
          <a:p>
            <a:r>
              <a:rPr lang="zh-CN" altLang="en-US" dirty="0" smtClean="0"/>
              <a:t>由于</a:t>
            </a:r>
            <a:r>
              <a:rPr lang="en-US" altLang="zh-CN" dirty="0" smtClean="0"/>
              <a:t>ALU</a:t>
            </a:r>
            <a:r>
              <a:rPr lang="zh-CN" altLang="en-US" dirty="0" smtClean="0"/>
              <a:t>只有</a:t>
            </a:r>
            <a:r>
              <a:rPr lang="en-US" altLang="zh-CN" dirty="0" smtClean="0"/>
              <a:t>A</a:t>
            </a:r>
            <a:r>
              <a:rPr lang="zh-CN" altLang="en-US" dirty="0" smtClean="0"/>
              <a:t>端口有锁存器，且两个源数据和一个目标数据均来自寄存器组，因此，执行阶段需要用到三条数据通路</a:t>
            </a:r>
            <a:endParaRPr lang="en-US" altLang="zh-CN" dirty="0" smtClean="0"/>
          </a:p>
          <a:p>
            <a:r>
              <a:rPr lang="zh-CN" altLang="en-US" dirty="0" smtClean="0"/>
              <a:t>数据通路</a:t>
            </a:r>
            <a:r>
              <a:rPr lang="en-US" altLang="zh-CN" dirty="0" smtClean="0"/>
              <a:t>1 </a:t>
            </a:r>
            <a:r>
              <a:rPr lang="zh-CN" altLang="en-US" dirty="0" smtClean="0"/>
              <a:t>将被加数送锁存器</a:t>
            </a:r>
            <a:r>
              <a:rPr lang="en-US" altLang="zh-CN" dirty="0" smtClean="0"/>
              <a:t>X ,</a:t>
            </a:r>
            <a:r>
              <a:rPr lang="zh-CN" altLang="en-US" dirty="0" smtClean="0"/>
              <a:t>信息流动如图所示，</a:t>
            </a:r>
            <a:r>
              <a:rPr lang="zh-CN" altLang="en-US" baseline="0" dirty="0" smtClean="0"/>
              <a:t>需要三个控制信号</a:t>
            </a:r>
            <a:r>
              <a:rPr lang="zh-CN" altLang="en-US" dirty="0" smtClean="0"/>
              <a:t>注意 ，此时是通过指令寄存器</a:t>
            </a:r>
            <a:r>
              <a:rPr lang="en-US" altLang="zh-CN" dirty="0" smtClean="0"/>
              <a:t>IR</a:t>
            </a:r>
            <a:r>
              <a:rPr lang="zh-CN" altLang="en-US" dirty="0" smtClean="0"/>
              <a:t>中的</a:t>
            </a:r>
            <a:r>
              <a:rPr lang="en-US" altLang="zh-CN" dirty="0" smtClean="0"/>
              <a:t>RS</a:t>
            </a:r>
            <a:r>
              <a:rPr lang="zh-CN" altLang="en-US" dirty="0" smtClean="0"/>
              <a:t>字段的内容来选择寄存器组中相应寄存器，注意这个通路的相关选择信号</a:t>
            </a:r>
            <a:r>
              <a:rPr lang="en-US" altLang="zh-CN" dirty="0" smtClean="0"/>
              <a:t>,</a:t>
            </a:r>
            <a:r>
              <a:rPr lang="en-US" altLang="zh-CN" baseline="0" dirty="0" smtClean="0"/>
              <a:t> </a:t>
            </a:r>
            <a:endParaRPr lang="en-US" altLang="zh-CN" baseline="0" dirty="0" smtClean="0"/>
          </a:p>
          <a:p>
            <a:r>
              <a:rPr lang="zh-CN" altLang="en-US" baseline="0" dirty="0" smtClean="0"/>
              <a:t>特别说明的是：</a:t>
            </a:r>
            <a:r>
              <a:rPr lang="en-US" altLang="zh-CN" baseline="0" dirty="0" smtClean="0"/>
              <a:t>RS</a:t>
            </a:r>
            <a:r>
              <a:rPr lang="zh-CN" altLang="en-US" baseline="0" dirty="0" smtClean="0"/>
              <a:t>传递到寄存器堆的选择端口不是通过公共总线传递而是直接将</a:t>
            </a:r>
            <a:r>
              <a:rPr lang="en-US" altLang="zh-CN" baseline="0" dirty="0" smtClean="0"/>
              <a:t>IR</a:t>
            </a:r>
            <a:r>
              <a:rPr lang="zh-CN" altLang="en-US" baseline="0" dirty="0" smtClean="0"/>
              <a:t>的相关端口连接到寄存器堆得选择端口</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下面分析 </a:t>
            </a:r>
            <a:r>
              <a:rPr lang="en-US" altLang="zh-CN" dirty="0" smtClean="0"/>
              <a:t>ADD</a:t>
            </a:r>
            <a:r>
              <a:rPr lang="zh-CN" altLang="en-US" dirty="0" smtClean="0"/>
              <a:t>指令执行阶段第二条数据通路： 该步信息流动需要</a:t>
            </a:r>
            <a:r>
              <a:rPr lang="en-US" altLang="zh-CN" dirty="0" smtClean="0"/>
              <a:t>5</a:t>
            </a:r>
            <a:r>
              <a:rPr lang="zh-CN" altLang="en-US" dirty="0" smtClean="0"/>
              <a:t>个控制信号，要特别关注 多路选择器</a:t>
            </a:r>
            <a:r>
              <a:rPr lang="en-US" altLang="zh-CN" dirty="0" smtClean="0"/>
              <a:t>1</a:t>
            </a:r>
            <a:r>
              <a:rPr lang="zh-CN" altLang="en-US" dirty="0" smtClean="0"/>
              <a:t>和</a:t>
            </a:r>
            <a:r>
              <a:rPr lang="en-US" altLang="zh-CN" dirty="0" smtClean="0"/>
              <a:t>2</a:t>
            </a:r>
            <a:r>
              <a:rPr lang="zh-CN" altLang="en-US" dirty="0" smtClean="0"/>
              <a:t>的选择信号取值</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 </a:t>
            </a:r>
            <a:r>
              <a:rPr lang="en-US" altLang="zh-CN" dirty="0" smtClean="0"/>
              <a:t>ADD</a:t>
            </a:r>
            <a:r>
              <a:rPr lang="zh-CN" altLang="en-US" dirty="0" smtClean="0"/>
              <a:t>指令执行阶段第三条数据通路由</a:t>
            </a:r>
            <a:r>
              <a:rPr lang="en-US" altLang="zh-CN" dirty="0" smtClean="0"/>
              <a:t>2</a:t>
            </a:r>
            <a:r>
              <a:rPr lang="zh-CN" altLang="en-US" dirty="0" smtClean="0"/>
              <a:t>个通路构成： 一个子通路是将结果从锁存器</a:t>
            </a:r>
            <a:r>
              <a:rPr lang="en-US" altLang="zh-CN" dirty="0" smtClean="0"/>
              <a:t>Z</a:t>
            </a:r>
            <a:r>
              <a:rPr lang="zh-CN" altLang="en-US" dirty="0" smtClean="0"/>
              <a:t>经总线送到寄存器组的数据输入端；另一个子通路是传输指令</a:t>
            </a:r>
            <a:r>
              <a:rPr lang="en-US" altLang="zh-CN" dirty="0" err="1" smtClean="0"/>
              <a:t>rd</a:t>
            </a:r>
            <a:r>
              <a:rPr lang="zh-CN" altLang="en-US" dirty="0" smtClean="0"/>
              <a:t>字段内容选择保存结果的目标寄存器；数据通路信息流动需要</a:t>
            </a:r>
            <a:r>
              <a:rPr lang="en-US" altLang="zh-CN" dirty="0" smtClean="0"/>
              <a:t>3</a:t>
            </a:r>
            <a:r>
              <a:rPr lang="zh-CN" altLang="en-US" dirty="0" smtClean="0"/>
              <a:t>个控制信号，同样也需要关注多路选择器</a:t>
            </a:r>
            <a:r>
              <a:rPr lang="en-US" altLang="zh-CN" dirty="0" smtClean="0"/>
              <a:t>3</a:t>
            </a:r>
            <a:r>
              <a:rPr lang="zh-CN" altLang="en-US" dirty="0" smtClean="0"/>
              <a:t>的选择信号取值</a:t>
            </a:r>
            <a:r>
              <a:rPr lang="en-US" altLang="zh-CN" dirty="0" smtClean="0"/>
              <a:t>.</a:t>
            </a:r>
            <a:endParaRPr lang="zh-CN" altLang="en-US" dirty="0" smtClean="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指令周期分为取指令和执行指令两个阶段，为得到指令周期流程每一步所需要的控制信号，首先必须清楚地知道取指阶段和执行阶段信息在功能部件间传送的路径，我们称其为数据通路。如图所示的是构成主机的基本功能部件和主要寄存器，包括存储器、运算器、控制器和程序计数器</a:t>
            </a:r>
            <a:r>
              <a:rPr lang="en-US" altLang="zh-CN" dirty="0" smtClean="0"/>
              <a:t>PC</a:t>
            </a:r>
            <a:r>
              <a:rPr lang="zh-CN" altLang="en-US" dirty="0" smtClean="0"/>
              <a:t>，指令寄存器</a:t>
            </a:r>
            <a:r>
              <a:rPr lang="en-US" altLang="zh-CN" dirty="0" smtClean="0"/>
              <a:t>IR</a:t>
            </a:r>
            <a:r>
              <a:rPr lang="zh-CN" altLang="en-US" dirty="0" smtClean="0"/>
              <a:t>，地址寄存器</a:t>
            </a:r>
            <a:r>
              <a:rPr lang="en-US" altLang="zh-CN" dirty="0" smtClean="0"/>
              <a:t>AR</a:t>
            </a:r>
            <a:r>
              <a:rPr lang="zh-CN" altLang="en-US" dirty="0" smtClean="0"/>
              <a:t>、数据缓冲器</a:t>
            </a:r>
            <a:r>
              <a:rPr lang="en-US" altLang="zh-CN" dirty="0" smtClean="0"/>
              <a:t>DR</a:t>
            </a:r>
            <a:r>
              <a:rPr lang="zh-CN" altLang="en-US" dirty="0" smtClean="0"/>
              <a:t>和寄存器堆</a:t>
            </a:r>
            <a:r>
              <a:rPr lang="en-US" altLang="zh-CN" dirty="0" smtClean="0"/>
              <a:t>RI, </a:t>
            </a:r>
            <a:r>
              <a:rPr lang="zh-CN" altLang="en-US" dirty="0" smtClean="0"/>
              <a:t>由本章第二节指令周期的概念我们知道，取指令阶可能用到的功能如图蓝线框所示，这一阶段，数据通路相对固定；指令执行阶段可能用到的功能部件如图红线框所示，需要特别说明的是，指令执行周期的数据通路与指令功能、选址方式、外部条件等多种因素有关。为了便于大家理解，下面我们举一个简单的例子来说明这个问题。</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ADD</a:t>
            </a:r>
            <a:r>
              <a:rPr lang="zh-CN" altLang="en-US" dirty="0" smtClean="0"/>
              <a:t>指令执行阶段三个数据通路的汇总，下面研究三个通路的时钟周期能否合并的问题，判断的原则与取指令周期周期合并的判断原则相同</a:t>
            </a:r>
            <a:endParaRPr lang="en-US" altLang="zh-CN" dirty="0" smtClean="0"/>
          </a:p>
          <a:p>
            <a:r>
              <a:rPr lang="zh-CN" altLang="en-US" dirty="0" smtClean="0"/>
              <a:t>分析两个子通路的</a:t>
            </a:r>
            <a:r>
              <a:rPr lang="en-US" altLang="zh-CN" dirty="0" smtClean="0"/>
              <a:t>T1</a:t>
            </a:r>
            <a:r>
              <a:rPr lang="zh-CN" altLang="en-US" dirty="0" smtClean="0"/>
              <a:t>周期能否合并的问题，对本条指令而言，可从两个角度进行判断：第一个角度部件复用，三条通路都要用到寄存器组和公共总线，部件冲突，因此不能合并；第二个角度是从输出信号，三个时钟周期都有向公共总线输出的控制信号有效；综上所述，</a:t>
            </a:r>
            <a:r>
              <a:rPr lang="en-US" altLang="zh-CN" dirty="0" smtClean="0"/>
              <a:t>Add</a:t>
            </a:r>
            <a:r>
              <a:rPr lang="zh-CN" altLang="en-US" dirty="0" smtClean="0"/>
              <a:t>指令执行周期需要三个时钟周期，如下图所示</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下面我们分析</a:t>
            </a:r>
            <a:r>
              <a:rPr lang="en-US" altLang="zh-CN" dirty="0" err="1" smtClean="0"/>
              <a:t>ADDi</a:t>
            </a:r>
            <a:r>
              <a:rPr lang="en-US" altLang="zh-CN" dirty="0" smtClean="0"/>
              <a:t> </a:t>
            </a:r>
            <a:r>
              <a:rPr lang="zh-CN" altLang="en-US" dirty="0" smtClean="0"/>
              <a:t>的指令周期流程 ， 该指令的功能是寄存器中的数据与指令中给出的立即数相加，结果送寄存器保存。从功能上看 ，该指令与</a:t>
            </a:r>
            <a:r>
              <a:rPr lang="en-US" altLang="zh-CN" dirty="0" smtClean="0"/>
              <a:t>ADD</a:t>
            </a:r>
            <a:r>
              <a:rPr lang="zh-CN" altLang="en-US" dirty="0" smtClean="0"/>
              <a:t>指令既有类似但也有不同。该指令执行阶段第一个数据通路与</a:t>
            </a:r>
            <a:r>
              <a:rPr lang="en-US" altLang="zh-CN" dirty="0" smtClean="0"/>
              <a:t>ADD</a:t>
            </a:r>
            <a:r>
              <a:rPr lang="zh-CN" altLang="en-US" dirty="0" smtClean="0"/>
              <a:t>指令完全相同，</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en-US" altLang="zh-CN" dirty="0" smtClean="0"/>
              <a:t>ADDI</a:t>
            </a:r>
            <a:r>
              <a:rPr lang="zh-CN" altLang="en-US" dirty="0" smtClean="0"/>
              <a:t>也属于完成加法运算，它是否也能直接用</a:t>
            </a:r>
            <a:r>
              <a:rPr lang="en-US" altLang="zh-CN" dirty="0" smtClean="0"/>
              <a:t>ADD</a:t>
            </a:r>
            <a:r>
              <a:rPr lang="zh-CN" altLang="en-US" dirty="0" smtClean="0"/>
              <a:t>指令的第二条数据通路？ 分析可知，由于</a:t>
            </a:r>
            <a:r>
              <a:rPr lang="en-US" altLang="zh-CN" dirty="0" smtClean="0"/>
              <a:t>ADDI</a:t>
            </a:r>
            <a:r>
              <a:rPr lang="zh-CN" altLang="en-US" dirty="0" smtClean="0"/>
              <a:t>指令的另一个源操作数来自于指令寄存器的立即数字段，因此，执行阶段第二条数据通路与</a:t>
            </a:r>
            <a:r>
              <a:rPr lang="en-US" altLang="zh-CN" dirty="0" smtClean="0"/>
              <a:t>ADD</a:t>
            </a:r>
            <a:r>
              <a:rPr lang="zh-CN" altLang="en-US" dirty="0" smtClean="0"/>
              <a:t>指令不同；</a:t>
            </a:r>
            <a:endParaRPr lang="en-US" altLang="zh-CN" dirty="0" smtClean="0"/>
          </a:p>
          <a:p>
            <a:r>
              <a:rPr lang="zh-CN" altLang="en-US" dirty="0" smtClean="0"/>
              <a:t>根据指令的功能，在现有</a:t>
            </a:r>
            <a:r>
              <a:rPr lang="en-US" altLang="zh-CN" dirty="0" smtClean="0"/>
              <a:t>CPU</a:t>
            </a:r>
            <a:r>
              <a:rPr lang="zh-CN" altLang="en-US" dirty="0" smtClean="0"/>
              <a:t>结构中，立即数传输到</a:t>
            </a:r>
            <a:r>
              <a:rPr lang="en-US" altLang="zh-CN" dirty="0" smtClean="0"/>
              <a:t>ALU B</a:t>
            </a:r>
            <a:r>
              <a:rPr lang="zh-CN" altLang="en-US" dirty="0" smtClean="0"/>
              <a:t>口的路径为 ，请大家对照指令功能，分析该数据通路能否实现上述功能。如何完善请大家思考？</a:t>
            </a:r>
            <a:endParaRPr lang="en-US" altLang="zh-CN" dirty="0" smtClean="0"/>
          </a:p>
          <a:p>
            <a:r>
              <a:rPr lang="en-US" altLang="zh-CN" dirty="0" smtClean="0"/>
              <a:t> </a:t>
            </a:r>
            <a:r>
              <a:rPr lang="zh-CN" altLang="en-US" dirty="0" smtClean="0"/>
              <a:t>信息传输到了</a:t>
            </a:r>
            <a:r>
              <a:rPr lang="en-US" altLang="zh-CN" dirty="0" smtClean="0"/>
              <a:t>ALU</a:t>
            </a:r>
            <a:r>
              <a:rPr lang="en-US" altLang="zh-CN" baseline="0" dirty="0" smtClean="0"/>
              <a:t> B</a:t>
            </a:r>
            <a:r>
              <a:rPr lang="zh-CN" altLang="en-US" baseline="0" dirty="0" smtClean="0"/>
              <a:t>端口，但按照这个数据通路执行的加法运算不是</a:t>
            </a:r>
            <a:r>
              <a:rPr lang="en-US" altLang="zh-CN" baseline="0" dirty="0" smtClean="0"/>
              <a:t>ADDI</a:t>
            </a:r>
            <a:r>
              <a:rPr lang="zh-CN" altLang="en-US" baseline="0" dirty="0" smtClean="0"/>
              <a:t>指令应该完成的功能，问题出在送入</a:t>
            </a:r>
            <a:r>
              <a:rPr lang="en-US" altLang="zh-CN" baseline="0" dirty="0" smtClean="0"/>
              <a:t>ALU B</a:t>
            </a:r>
            <a:r>
              <a:rPr lang="zh-CN" altLang="en-US" baseline="0" dirty="0" smtClean="0"/>
              <a:t>端口的是未进行符号扩展的电路，</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我们通过增加一个符号扩展电路，具有将</a:t>
            </a:r>
            <a:r>
              <a:rPr lang="en-US" altLang="zh-CN" dirty="0" smtClean="0"/>
              <a:t>16</a:t>
            </a:r>
            <a:r>
              <a:rPr lang="zh-CN" altLang="en-US" dirty="0" smtClean="0"/>
              <a:t>位立即数扩展成</a:t>
            </a:r>
            <a:r>
              <a:rPr lang="en-US" altLang="zh-CN" dirty="0" smtClean="0"/>
              <a:t>32</a:t>
            </a:r>
            <a:r>
              <a:rPr lang="zh-CN" altLang="en-US" dirty="0" smtClean="0"/>
              <a:t>位数的功能，注意增加的这个符号扩展部件的位置应该处于三态门的右边，这样才满足向公共总线输出信息的端口具有三态的功能要求。</a:t>
            </a:r>
            <a:endParaRPr lang="zh-CN" altLang="en-US" dirty="0" smtClean="0"/>
          </a:p>
          <a:p>
            <a:r>
              <a:rPr lang="zh-CN" altLang="en-US" dirty="0" smtClean="0"/>
              <a:t>完善后新的数据通路为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en-US" altLang="zh-CN" dirty="0" smtClean="0"/>
              <a:t>ADDI </a:t>
            </a:r>
            <a:r>
              <a:rPr lang="zh-CN" altLang="en-US" dirty="0" smtClean="0"/>
              <a:t>与</a:t>
            </a:r>
            <a:r>
              <a:rPr lang="en-US" altLang="zh-CN" dirty="0" smtClean="0"/>
              <a:t>ADD</a:t>
            </a:r>
            <a:r>
              <a:rPr lang="zh-CN" altLang="en-US" dirty="0" smtClean="0"/>
              <a:t>指令都是将</a:t>
            </a:r>
            <a:r>
              <a:rPr lang="en-US" altLang="zh-CN" dirty="0" smtClean="0"/>
              <a:t>ALU</a:t>
            </a:r>
            <a:r>
              <a:rPr lang="zh-CN" altLang="en-US" dirty="0" smtClean="0"/>
              <a:t>的加法送寄存器保存，因此，</a:t>
            </a:r>
            <a:r>
              <a:rPr lang="en-US" altLang="zh-CN" dirty="0" smtClean="0"/>
              <a:t>ADDI </a:t>
            </a:r>
            <a:r>
              <a:rPr lang="zh-CN" altLang="en-US" dirty="0" smtClean="0"/>
              <a:t>指令执行阶段第三条数据通路与</a:t>
            </a:r>
            <a:r>
              <a:rPr lang="en-US" altLang="zh-CN" dirty="0" smtClean="0"/>
              <a:t>ADD</a:t>
            </a:r>
            <a:r>
              <a:rPr lang="zh-CN" altLang="en-US" dirty="0" smtClean="0"/>
              <a:t>执行阶段第三条数据通路相似，不同之处在于本指令目标寄存器的编号是由指令的</a:t>
            </a:r>
            <a:r>
              <a:rPr lang="en-US" altLang="zh-CN" dirty="0" smtClean="0"/>
              <a:t>RT</a:t>
            </a:r>
            <a:r>
              <a:rPr lang="zh-CN" altLang="en-US" dirty="0" smtClean="0"/>
              <a:t>字段指定。参照</a:t>
            </a:r>
            <a:r>
              <a:rPr lang="en-US" altLang="zh-CN" dirty="0" smtClean="0"/>
              <a:t>ADD</a:t>
            </a:r>
            <a:r>
              <a:rPr lang="zh-CN" altLang="en-US" dirty="0" smtClean="0"/>
              <a:t>指令的分析方法，容易得到</a:t>
            </a:r>
            <a:r>
              <a:rPr lang="en-US" altLang="zh-CN" dirty="0" smtClean="0"/>
              <a:t>ADDI</a:t>
            </a:r>
            <a:r>
              <a:rPr lang="zh-CN" altLang="en-US" dirty="0" smtClean="0"/>
              <a:t>指令执行阶段的第三条数据通路，需要</a:t>
            </a:r>
            <a:r>
              <a:rPr lang="en-US" altLang="zh-CN" dirty="0" smtClean="0"/>
              <a:t>3</a:t>
            </a:r>
            <a:r>
              <a:rPr lang="zh-CN" altLang="en-US" dirty="0" smtClean="0"/>
              <a:t>个控制信号，尤其是要注意</a:t>
            </a:r>
            <a:r>
              <a:rPr lang="en-US" altLang="zh-CN" dirty="0" err="1" smtClean="0"/>
              <a:t>RegW</a:t>
            </a:r>
            <a:r>
              <a:rPr lang="zh-CN" altLang="en-US" dirty="0" smtClean="0"/>
              <a:t>的取值应为 </a:t>
            </a:r>
            <a:r>
              <a:rPr lang="en-US" altLang="zh-CN" dirty="0" smtClean="0"/>
              <a:t>0 </a:t>
            </a:r>
            <a:r>
              <a:rPr lang="zh-CN" altLang="en-US" dirty="0" smtClean="0"/>
              <a:t>，因为使用的是多路选择器</a:t>
            </a:r>
            <a:r>
              <a:rPr lang="en-US" altLang="zh-CN" dirty="0" smtClean="0"/>
              <a:t>3</a:t>
            </a:r>
            <a:r>
              <a:rPr lang="zh-CN" altLang="en-US" dirty="0" smtClean="0"/>
              <a:t>的左边通道</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err="1" smtClean="0"/>
              <a:t>Addi</a:t>
            </a:r>
            <a:r>
              <a:rPr lang="zh-CN" altLang="en-US" dirty="0" smtClean="0"/>
              <a:t>指令执行阶段的两个子通路及其对应的控制信号，下面分析两个子通路的</a:t>
            </a:r>
            <a:r>
              <a:rPr lang="en-US" altLang="zh-CN" dirty="0" smtClean="0"/>
              <a:t>T</a:t>
            </a:r>
            <a:r>
              <a:rPr lang="zh-CN" altLang="en-US" dirty="0" smtClean="0"/>
              <a:t>周期是否可以合并的问题，由于三个</a:t>
            </a:r>
            <a:r>
              <a:rPr lang="en-US" altLang="zh-CN" dirty="0" smtClean="0"/>
              <a:t>T</a:t>
            </a:r>
            <a:r>
              <a:rPr lang="zh-CN" altLang="en-US" dirty="0" smtClean="0"/>
              <a:t>阶段都要向公共总线输入信息，因此，均不存在可合并的问题，根据两个子通路的逻辑关系，可知</a:t>
            </a:r>
            <a:r>
              <a:rPr lang="en-US" altLang="zh-CN" dirty="0" err="1" smtClean="0"/>
              <a:t>Addi</a:t>
            </a:r>
            <a:r>
              <a:rPr lang="zh-CN" altLang="en-US" dirty="0" smtClean="0"/>
              <a:t>指令执行周期需要三个</a:t>
            </a:r>
            <a:r>
              <a:rPr lang="en-US" altLang="zh-CN" dirty="0" smtClean="0"/>
              <a:t>T</a:t>
            </a:r>
            <a:r>
              <a:rPr lang="zh-CN" altLang="en-US" dirty="0" smtClean="0"/>
              <a:t>周期，排列顺序如下：</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总结一下：构建本指令数据通路的过程中，根据指令功能需要，增加了一个符号功能部件</a:t>
            </a:r>
            <a:r>
              <a:rPr lang="en-US" altLang="zh-CN" dirty="0" smtClean="0"/>
              <a:t>Ext</a:t>
            </a:r>
            <a:r>
              <a:rPr lang="zh-CN" altLang="en-US" dirty="0" smtClean="0"/>
              <a:t>，这是软硬件协同的具体体现，这给我们如下</a:t>
            </a:r>
            <a:r>
              <a:rPr lang="en-US" altLang="zh-CN" dirty="0" smtClean="0"/>
              <a:t>2</a:t>
            </a:r>
            <a:r>
              <a:rPr lang="zh-CN" altLang="en-US" dirty="0" smtClean="0"/>
              <a:t>点重要提示</a:t>
            </a:r>
            <a:endParaRPr lang="en-US" altLang="zh-CN" dirty="0" smtClean="0"/>
          </a:p>
          <a:p>
            <a:r>
              <a:rPr lang="en-US" altLang="zh-CN" dirty="0" smtClean="0"/>
              <a:t>1)</a:t>
            </a:r>
            <a:r>
              <a:rPr lang="zh-CN" altLang="en-US" dirty="0" smtClean="0"/>
              <a:t>设计</a:t>
            </a:r>
            <a:r>
              <a:rPr lang="en-US" altLang="zh-CN" dirty="0" smtClean="0"/>
              <a:t>CPU</a:t>
            </a:r>
            <a:r>
              <a:rPr lang="zh-CN" altLang="en-US" dirty="0" smtClean="0"/>
              <a:t>时，其指令系统中每增加一条指令，一定要有实现相应功能的硬件功能部件，如前面我们在构建</a:t>
            </a:r>
            <a:r>
              <a:rPr lang="en-US" altLang="zh-CN" dirty="0" err="1" smtClean="0"/>
              <a:t>Addi</a:t>
            </a:r>
            <a:r>
              <a:rPr lang="en-US" altLang="zh-CN" dirty="0" smtClean="0"/>
              <a:t> </a:t>
            </a:r>
            <a:r>
              <a:rPr lang="zh-CN" altLang="en-US" dirty="0" smtClean="0"/>
              <a:t>指令数据通路的过程中增加了符号扩展功能部件</a:t>
            </a:r>
            <a:r>
              <a:rPr lang="en-US" altLang="zh-CN" dirty="0" smtClean="0"/>
              <a:t>Ext;</a:t>
            </a:r>
            <a:endParaRPr lang="en-US" altLang="zh-CN" dirty="0" smtClean="0"/>
          </a:p>
          <a:p>
            <a:r>
              <a:rPr lang="en-US" altLang="zh-CN" dirty="0" smtClean="0"/>
              <a:t>2)</a:t>
            </a:r>
            <a:r>
              <a:rPr lang="zh-CN" altLang="en-US" dirty="0" smtClean="0"/>
              <a:t>编程的平台相关性，我们在应用某</a:t>
            </a:r>
            <a:r>
              <a:rPr lang="en-US" altLang="zh-CN" dirty="0" smtClean="0"/>
              <a:t>CPU</a:t>
            </a:r>
            <a:r>
              <a:rPr lang="zh-CN" altLang="en-US" dirty="0" smtClean="0"/>
              <a:t>时，要查阅手册，了解各指令的功能和硬件对指令的特色支持，这样才能充分利用硬件平台设计出高性能的程序。</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前面我们分析了</a:t>
            </a:r>
            <a:r>
              <a:rPr lang="en-US" altLang="zh-CN" dirty="0" smtClean="0"/>
              <a:t>ADD </a:t>
            </a:r>
            <a:r>
              <a:rPr lang="zh-CN" altLang="en-US" dirty="0" smtClean="0"/>
              <a:t>和</a:t>
            </a:r>
            <a:r>
              <a:rPr lang="en-US" altLang="zh-CN" dirty="0" smtClean="0"/>
              <a:t>ADDI</a:t>
            </a:r>
            <a:r>
              <a:rPr lang="zh-CN" altLang="en-US" dirty="0" smtClean="0"/>
              <a:t>的指令周期流程，他们在执行过程中都不访问存储器</a:t>
            </a:r>
            <a:endParaRPr lang="en-US" altLang="zh-CN" dirty="0" smtClean="0"/>
          </a:p>
          <a:p>
            <a:r>
              <a:rPr lang="zh-CN" altLang="en-US" dirty="0" smtClean="0"/>
              <a:t>下面，我们来分析执行阶段需要访问存储器的指令周期流程，这类指令 在执行阶段的最大特征就是要先计算待访问单元的物理地址，然后才能访问存储器，从目前的结构看，只能依靠</a:t>
            </a:r>
            <a:r>
              <a:rPr lang="en-US" altLang="zh-CN" dirty="0" smtClean="0"/>
              <a:t>CPU</a:t>
            </a:r>
            <a:r>
              <a:rPr lang="zh-CN" altLang="en-US" dirty="0" smtClean="0"/>
              <a:t>完成存储访问地址的计算，下面我们结合条访存指令进行具体分析。</a:t>
            </a:r>
            <a:endParaRPr lang="en-US" altLang="zh-CN" dirty="0" smtClean="0"/>
          </a:p>
          <a:p>
            <a:r>
              <a:rPr lang="zh-CN" altLang="en-US" dirty="0" smtClean="0"/>
              <a:t>我们要分析的第一条访存指令是</a:t>
            </a:r>
            <a:r>
              <a:rPr lang="en-US" altLang="zh-CN" dirty="0" smtClean="0"/>
              <a:t>LW</a:t>
            </a:r>
            <a:r>
              <a:rPr lang="zh-CN" altLang="en-US" baseline="0" dirty="0" smtClean="0"/>
              <a:t> 其功能为</a:t>
            </a:r>
            <a:endParaRPr lang="en-US" altLang="zh-CN" dirty="0" smtClean="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我们一上课路径为例来说明。这是我们计算机专业上课最常去的三栋教学楼，他们与宿舍的大致分布关系如图所示。在坐各位同学这几年的上课体验告诉我们如下四点：</a:t>
            </a:r>
            <a:endParaRPr lang="en-US" altLang="zh-CN" dirty="0" smtClean="0"/>
          </a:p>
          <a:p>
            <a:r>
              <a:rPr lang="en-US" altLang="zh-CN" dirty="0" smtClean="0"/>
              <a:t>1)</a:t>
            </a:r>
            <a:r>
              <a:rPr lang="zh-CN" altLang="en-US" dirty="0" smtClean="0"/>
              <a:t>上课路劲与上课安排有关，比如我们的实验课一般安排在南一楼，此时的上课路劲主要是寝室→ 南一楼，而理论课的上课路劲大多为 寝室  → 西十二 ，偶尔也走为 寝室  → 食堂这条路径；</a:t>
            </a:r>
            <a:endParaRPr lang="en-US" altLang="zh-CN" dirty="0" smtClean="0"/>
          </a:p>
          <a:p>
            <a:r>
              <a:rPr lang="en-US" altLang="zh-CN" dirty="0" smtClean="0"/>
              <a:t>2)</a:t>
            </a:r>
            <a:r>
              <a:rPr lang="zh-CN" altLang="en-US" dirty="0" smtClean="0"/>
              <a:t>与出行方式有关，不同的方式选择两栋房子间的不同道路，如主干道或林荫小路；</a:t>
            </a:r>
            <a:endParaRPr lang="en-US" altLang="zh-CN" dirty="0" smtClean="0"/>
          </a:p>
          <a:p>
            <a:r>
              <a:rPr lang="en-US" altLang="zh-CN" dirty="0" smtClean="0"/>
              <a:t>3)</a:t>
            </a:r>
            <a:r>
              <a:rPr lang="zh-CN" altLang="en-US" dirty="0" smtClean="0"/>
              <a:t>与是否吃过早餐有关，如果要吃早餐，则在路径中要增加食堂</a:t>
            </a:r>
            <a:endParaRPr lang="en-US" altLang="zh-CN" dirty="0" smtClean="0"/>
          </a:p>
          <a:p>
            <a:r>
              <a:rPr lang="en-US" altLang="zh-CN" dirty="0" smtClean="0"/>
              <a:t>4)</a:t>
            </a:r>
            <a:r>
              <a:rPr lang="zh-CN" altLang="en-US" dirty="0" smtClean="0"/>
              <a:t>与其它因素有关</a:t>
            </a:r>
            <a:endParaRPr lang="en-US" altLang="zh-CN" dirty="0" smtClean="0"/>
          </a:p>
          <a:p>
            <a:r>
              <a:rPr lang="zh-CN" altLang="en-US" dirty="0" smtClean="0"/>
              <a:t>从这例子我们可以对比理解，指令执行阶段的数据通路与功能、选址方式及条件等多种因素有关，在具体分析每条指令执行阶段的周期流程时，要特别关注。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这里体会为何</a:t>
            </a:r>
            <a:r>
              <a:rPr lang="en-US" altLang="zh-CN" dirty="0" smtClean="0"/>
              <a:t>IR</a:t>
            </a:r>
            <a:r>
              <a:rPr lang="zh-CN" altLang="en-US" dirty="0" smtClean="0"/>
              <a:t>的寄存器字段与寄存器堆的寄存器选择端口之间不通过公共总线传输的原因了</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a:t>
            </a:r>
            <a:r>
              <a:rPr lang="en-US" altLang="zh-CN" dirty="0" smtClean="0"/>
              <a:t>LW</a:t>
            </a:r>
            <a:r>
              <a:rPr lang="zh-CN" altLang="en-US" dirty="0" smtClean="0"/>
              <a:t>指令执行阶段</a:t>
            </a:r>
            <a:r>
              <a:rPr lang="en-US" altLang="zh-CN" dirty="0" smtClean="0"/>
              <a:t>3</a:t>
            </a:r>
            <a:r>
              <a:rPr lang="zh-CN" altLang="en-US" dirty="0" smtClean="0"/>
              <a:t>条数据通路合并的问题</a:t>
            </a:r>
            <a:r>
              <a:rPr lang="en-US" altLang="zh-CN" dirty="0" smtClean="0"/>
              <a:t>,</a:t>
            </a:r>
            <a:r>
              <a:rPr lang="en-US" altLang="zh-CN" baseline="0" dirty="0" smtClean="0"/>
              <a:t> </a:t>
            </a:r>
            <a:r>
              <a:rPr lang="zh-CN" altLang="en-US" baseline="0" dirty="0" smtClean="0"/>
              <a:t>根据各</a:t>
            </a:r>
            <a:r>
              <a:rPr lang="en-US" altLang="zh-CN" baseline="0" dirty="0" smtClean="0"/>
              <a:t>T</a:t>
            </a:r>
            <a:r>
              <a:rPr lang="zh-CN" altLang="en-US" baseline="0" dirty="0" smtClean="0"/>
              <a:t>中</a:t>
            </a:r>
            <a:r>
              <a:rPr lang="en-US" altLang="zh-CN" baseline="0" dirty="0" smtClean="0"/>
              <a:t>OUT</a:t>
            </a:r>
            <a:r>
              <a:rPr lang="zh-CN" altLang="en-US" baseline="0" dirty="0" smtClean="0"/>
              <a:t>信号、多个不同</a:t>
            </a:r>
            <a:r>
              <a:rPr lang="en-US" altLang="zh-CN" baseline="0" dirty="0" smtClean="0"/>
              <a:t>T</a:t>
            </a:r>
            <a:r>
              <a:rPr lang="zh-CN" altLang="en-US" baseline="0" dirty="0" smtClean="0"/>
              <a:t>之间的逻辑关系可判断，均不能合并</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a:t>
            </a:r>
            <a:r>
              <a:rPr lang="en-US" altLang="zh-CN" dirty="0" smtClean="0"/>
              <a:t>LW</a:t>
            </a:r>
            <a:r>
              <a:rPr lang="zh-CN" altLang="en-US" dirty="0" smtClean="0"/>
              <a:t>指令执行阶段</a:t>
            </a:r>
            <a:r>
              <a:rPr lang="en-US" altLang="zh-CN" dirty="0" smtClean="0"/>
              <a:t>3</a:t>
            </a:r>
            <a:r>
              <a:rPr lang="zh-CN" altLang="en-US" dirty="0" smtClean="0"/>
              <a:t>条数据通路合并的问题</a:t>
            </a:r>
            <a:r>
              <a:rPr lang="en-US" altLang="zh-CN" dirty="0" smtClean="0"/>
              <a:t>,</a:t>
            </a:r>
            <a:r>
              <a:rPr lang="en-US" altLang="zh-CN" baseline="0" dirty="0" smtClean="0"/>
              <a:t> </a:t>
            </a:r>
            <a:r>
              <a:rPr lang="zh-CN" altLang="en-US" baseline="0" dirty="0" smtClean="0"/>
              <a:t>根据各</a:t>
            </a:r>
            <a:r>
              <a:rPr lang="en-US" altLang="zh-CN" baseline="0" dirty="0" smtClean="0"/>
              <a:t>T</a:t>
            </a:r>
            <a:r>
              <a:rPr lang="zh-CN" altLang="en-US" baseline="0" dirty="0" smtClean="0"/>
              <a:t>中</a:t>
            </a:r>
            <a:r>
              <a:rPr lang="en-US" altLang="zh-CN" baseline="0" dirty="0" smtClean="0"/>
              <a:t>OUT</a:t>
            </a:r>
            <a:r>
              <a:rPr lang="zh-CN" altLang="en-US" baseline="0" dirty="0" smtClean="0"/>
              <a:t>信号、多个不同</a:t>
            </a:r>
            <a:r>
              <a:rPr lang="en-US" altLang="zh-CN" baseline="0" dirty="0" smtClean="0"/>
              <a:t>T</a:t>
            </a:r>
            <a:r>
              <a:rPr lang="zh-CN" altLang="en-US" baseline="0" dirty="0" smtClean="0"/>
              <a:t>之间的逻辑关系可判断，均不能合并</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从操作数角度看，</a:t>
            </a:r>
            <a:r>
              <a:rPr lang="en-US" altLang="zh-CN" dirty="0" smtClean="0"/>
              <a:t>BEQ</a:t>
            </a:r>
            <a:r>
              <a:rPr lang="zh-CN" altLang="en-US" dirty="0" smtClean="0"/>
              <a:t>指令与</a:t>
            </a:r>
            <a:r>
              <a:rPr lang="en-US" altLang="zh-CN" dirty="0" smtClean="0"/>
              <a:t>ADDI \LW\SW</a:t>
            </a:r>
            <a:r>
              <a:rPr lang="zh-CN" altLang="en-US" dirty="0" smtClean="0"/>
              <a:t>比较相似，都与寄存器和立即数有关。</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组织学生讨论，看看学生提供的哪些方案？</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Imm</a:t>
            </a:r>
            <a:r>
              <a:rPr lang="en-US" altLang="zh-CN" baseline="0" dirty="0"/>
              <a:t> </a:t>
            </a:r>
            <a:r>
              <a:rPr lang="zh-CN" altLang="en-US" baseline="0" dirty="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为了便于后面的分析，我们在这里先一起分析构成主机的主要功能模块 的结构及其控制信号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为了便于后面的分析，我们在这里先一起分析构成主机的主要功能模块 的结构及其控制信号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err="1"/>
              <a:t>该图是基于单总线方式将四个功能模块互连构成的简单计算机硬件系统结构图，四个模块之间可通过这条共享总线实现信息的传递，从而构建指令执行的数据通路，</a:t>
            </a:r>
            <a:endParaRPr lang="zh-CN" dirty="0" err="1"/>
          </a:p>
          <a:p>
            <a:r>
              <a:rPr lang="zh-CN" dirty="0" err="1">
                <a:sym typeface="+mn-ea"/>
              </a:rPr>
              <a:t>需要</a:t>
            </a:r>
            <a:r>
              <a:rPr lang="zh-CN" dirty="0" err="1"/>
              <a:t>再次强调的是，这只是一个基本的硬件系统，随着需要支持的指令类型的增加或指令寻址方式的扩展，可能需要通过增加硬件功能部件等方式对该结构进行优化。</a:t>
            </a:r>
            <a:endParaRPr 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我们</a:t>
            </a:r>
            <a:r>
              <a:rPr lang="zh-CN" altLang="en-US" dirty="0">
                <a:sym typeface="+mn-ea"/>
              </a:rPr>
              <a:t>知道指令是用户操作计算机的接口，也是软件与硬件的接口。为了</a:t>
            </a:r>
            <a:r>
              <a:rPr lang="zh-CN" altLang="en-US" dirty="0"/>
              <a:t>在上述硬件系统结构中分析如表所示的</a:t>
            </a:r>
            <a:r>
              <a:rPr lang="en-US" altLang="zh-CN" dirty="0"/>
              <a:t>5</a:t>
            </a:r>
            <a:r>
              <a:rPr lang="zh-CN" altLang="en-US" dirty="0"/>
              <a:t>条指令的指令周期流程，并给出每一步所需要的控制信号。我们首先要明确所采用的指令格式及其与</a:t>
            </a:r>
            <a:r>
              <a:rPr lang="zh-CN" altLang="en-US" dirty="0" smtClean="0"/>
              <a:t>硬件之间的</a:t>
            </a:r>
            <a:r>
              <a:rPr lang="zh-CN" altLang="en-US" dirty="0"/>
              <a:t>依存关系。</a:t>
            </a:r>
            <a:endParaRPr lang="zh-CN" altLang="en-US" dirty="0"/>
          </a:p>
          <a:p>
            <a:r>
              <a:rPr lang="zh-CN" altLang="en-US" dirty="0"/>
              <a:t>本系统中使用的指令格式如下图所示，分为</a:t>
            </a:r>
            <a:r>
              <a:rPr lang="en-US" altLang="zh-CN" dirty="0"/>
              <a:t>R</a:t>
            </a:r>
            <a:r>
              <a:rPr lang="zh-CN" altLang="en-US" dirty="0"/>
              <a:t>型指令和</a:t>
            </a:r>
            <a:r>
              <a:rPr lang="en-US" altLang="zh-CN" dirty="0"/>
              <a:t>I</a:t>
            </a:r>
            <a:r>
              <a:rPr lang="zh-CN" altLang="en-US" dirty="0"/>
              <a:t>型指令，指令字长为</a:t>
            </a:r>
            <a:r>
              <a:rPr lang="en-US" altLang="zh-CN" dirty="0"/>
              <a:t>32</a:t>
            </a:r>
            <a:r>
              <a:rPr lang="zh-CN" altLang="en-US" dirty="0"/>
              <a:t>位，不同类型的指令在结构上略有不同，主要关注</a:t>
            </a:r>
            <a:r>
              <a:rPr lang="en-US" altLang="zh-CN" dirty="0"/>
              <a:t>3</a:t>
            </a:r>
            <a:r>
              <a:rPr lang="zh-CN" altLang="en-US" dirty="0"/>
              <a:t>个寄存器字段和立即数字段；对应该指令格式，我们简要分析每天指令的功能，如表第</a:t>
            </a:r>
            <a:r>
              <a:rPr lang="en-US" altLang="zh-CN" dirty="0"/>
              <a:t>2</a:t>
            </a:r>
            <a:r>
              <a:rPr lang="zh-CN" altLang="en-US" dirty="0"/>
              <a:t>列所示。（简要分析）</a:t>
            </a:r>
            <a:endParaRPr lang="zh-CN" altLang="en-US" dirty="0"/>
          </a:p>
          <a:p>
            <a:r>
              <a:rPr lang="zh-CN" altLang="en-US" dirty="0"/>
              <a:t>下年我们分析指令格式与硬件的对应关系，如右图所示。指令执行过程中寄存器是使用最频繁的部件，从指令格式中可以看出，如下两点：</a:t>
            </a:r>
            <a:endParaRPr lang="zh-CN" altLang="en-US" dirty="0"/>
          </a:p>
          <a:p>
            <a:r>
              <a:rPr lang="en-US" altLang="zh-CN" dirty="0"/>
              <a:t>1</a:t>
            </a:r>
            <a:r>
              <a:rPr lang="zh-CN" altLang="en-US" dirty="0"/>
              <a:t>）指令执行过程中使用的寄存器是通过指令格式中寄存器字段的内容来选定的</a:t>
            </a:r>
            <a:r>
              <a:rPr lang="en-US" altLang="zh-CN" dirty="0"/>
              <a:t>,</a:t>
            </a:r>
            <a:r>
              <a:rPr lang="zh-CN" altLang="en-US" dirty="0"/>
              <a:t>因此，指令寄存器的相关字段需要直接与寄存器组的寄存器选择端口直接相连；</a:t>
            </a:r>
            <a:endParaRPr lang="zh-CN" altLang="en-US" dirty="0"/>
          </a:p>
          <a:p>
            <a:r>
              <a:rPr lang="en-US" altLang="zh-CN" dirty="0"/>
              <a:t>2</a:t>
            </a:r>
            <a:r>
              <a:rPr lang="zh-CN" altLang="en-US" dirty="0"/>
              <a:t>）由于</a:t>
            </a:r>
            <a:r>
              <a:rPr lang="en-US" altLang="zh-CN" dirty="0"/>
              <a:t>R</a:t>
            </a:r>
            <a:r>
              <a:rPr lang="zh-CN" altLang="en-US" dirty="0"/>
              <a:t>型指令与</a:t>
            </a:r>
            <a:r>
              <a:rPr lang="en-US" altLang="zh-CN" dirty="0"/>
              <a:t>I</a:t>
            </a:r>
            <a:r>
              <a:rPr lang="zh-CN" altLang="en-US" dirty="0"/>
              <a:t>型指令中寄存器</a:t>
            </a:r>
            <a:r>
              <a:rPr lang="en-US" altLang="zh-CN" dirty="0"/>
              <a:t>Rt</a:t>
            </a:r>
            <a:r>
              <a:rPr lang="zh-CN" altLang="en-US" dirty="0"/>
              <a:t>字段的作用不同，前者作为读寄存器而后者为写寄存器，所有在右图所示的寄存器选择端口，</a:t>
            </a:r>
            <a:r>
              <a:rPr lang="en-US" altLang="zh-CN" dirty="0"/>
              <a:t>rt</a:t>
            </a:r>
            <a:r>
              <a:rPr lang="zh-CN" altLang="en-US" dirty="0"/>
              <a:t>同时送入寄存器读端口和写端口，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下面我们开始分析每条指令的指令周期流程，由于取指令的流程和操作与指令功能无关，在指令字长确定的情况下，所有指令的取指令周期流程与控制信号相同。</a:t>
            </a:r>
            <a:endParaRPr lang="zh-CN" altLang="en-US" dirty="0"/>
          </a:p>
          <a:p>
            <a:r>
              <a:rPr lang="zh-CN" altLang="en-US" dirty="0">
                <a:sym typeface="+mn-ea"/>
              </a:rPr>
              <a:t>具体来说包括两个任务</a:t>
            </a:r>
            <a:r>
              <a:rPr lang="zh-CN" altLang="en-US" dirty="0" smtClean="0">
                <a:sym typeface="+mn-ea"/>
              </a:rPr>
              <a:t>，第一个任务是根据</a:t>
            </a:r>
            <a:r>
              <a:rPr lang="en-US" altLang="zh-CN" dirty="0" smtClean="0">
                <a:sym typeface="+mn-ea"/>
              </a:rPr>
              <a:t>PC</a:t>
            </a:r>
            <a:r>
              <a:rPr lang="zh-CN" altLang="en-US" dirty="0" smtClean="0">
                <a:sym typeface="+mn-ea"/>
              </a:rPr>
              <a:t>的内容从内存中取指令并送指令寄存器</a:t>
            </a:r>
            <a:r>
              <a:rPr lang="en-US" altLang="zh-CN" dirty="0" smtClean="0">
                <a:sym typeface="+mn-ea"/>
              </a:rPr>
              <a:t>IR</a:t>
            </a:r>
            <a:r>
              <a:rPr lang="zh-CN" altLang="en-US" dirty="0" smtClean="0">
                <a:sym typeface="+mn-ea"/>
              </a:rPr>
              <a:t>，第二项任务是实现 </a:t>
            </a:r>
            <a:r>
              <a:rPr lang="en-US" altLang="zh-CN" dirty="0" smtClean="0">
                <a:sym typeface="+mn-ea"/>
              </a:rPr>
              <a:t>PC +4 ,</a:t>
            </a:r>
            <a:r>
              <a:rPr lang="zh-CN" altLang="en-US" dirty="0" smtClean="0">
                <a:sym typeface="+mn-ea"/>
              </a:rPr>
              <a:t>实现</a:t>
            </a:r>
            <a:r>
              <a:rPr lang="en-US" altLang="zh-CN" dirty="0" smtClean="0">
                <a:sym typeface="+mn-ea"/>
              </a:rPr>
              <a:t>CPU</a:t>
            </a:r>
            <a:r>
              <a:rPr lang="zh-CN" altLang="en-US" dirty="0" smtClean="0">
                <a:sym typeface="+mn-ea"/>
              </a:rPr>
              <a:t>的指令顺序控制功能，本条指令执行完毕后下次能正确访问到下一条指令。</a:t>
            </a:r>
            <a:endParaRPr lang="en-US" altLang="zh-CN" dirty="0" smtClean="0">
              <a:sym typeface="+mn-ea"/>
            </a:endParaRPr>
          </a:p>
          <a:p>
            <a:endParaRPr lang="en-US" altLang="zh-CN" dirty="0" smtClean="0">
              <a:sym typeface="+mn-ea"/>
            </a:endParaRPr>
          </a:p>
          <a:p>
            <a:r>
              <a:rPr lang="zh-CN" altLang="en-US" dirty="0" smtClean="0">
                <a:sym typeface="+mn-ea"/>
              </a:rPr>
              <a:t>每个</a:t>
            </a:r>
            <a:r>
              <a:rPr lang="zh-CN" altLang="en-US" dirty="0">
                <a:sym typeface="+mn-ea"/>
              </a:rPr>
              <a:t>任务可能采用不同的数据通路。我们先分析完成第一项任务的数据通路及每一步所需要的控制信号</a:t>
            </a:r>
            <a:r>
              <a:rPr lang="zh-CN" altLang="en-US" dirty="0" smtClean="0">
                <a:sym typeface="+mn-ea"/>
              </a:rPr>
              <a:t>。</a:t>
            </a:r>
            <a:endParaRPr lang="en-US" altLang="zh-CN" dirty="0" smtClean="0">
              <a:sym typeface="+mn-ea"/>
            </a:endParaRPr>
          </a:p>
          <a:p>
            <a:r>
              <a:rPr lang="zh-CN" altLang="en-US" dirty="0" smtClean="0"/>
              <a:t>从电路图可知</a:t>
            </a:r>
            <a:r>
              <a:rPr lang="en-US" altLang="zh-CN" dirty="0" smtClean="0"/>
              <a:t>,</a:t>
            </a:r>
            <a:r>
              <a:rPr lang="zh-CN" altLang="en-US" dirty="0" smtClean="0"/>
              <a:t>完成第一项工作需要依次用到的功能部件包括 </a:t>
            </a:r>
            <a:r>
              <a:rPr lang="en-US" altLang="zh-CN" dirty="0" smtClean="0"/>
              <a:t>PC</a:t>
            </a:r>
            <a:r>
              <a:rPr lang="zh-CN" altLang="en-US" dirty="0" smtClean="0"/>
              <a:t>、</a:t>
            </a:r>
            <a:r>
              <a:rPr lang="en-US" altLang="zh-CN" dirty="0" smtClean="0"/>
              <a:t>AR</a:t>
            </a:r>
            <a:r>
              <a:rPr lang="zh-CN" altLang="en-US" dirty="0" smtClean="0"/>
              <a:t>、主存、</a:t>
            </a:r>
            <a:r>
              <a:rPr lang="en-US" altLang="zh-CN" dirty="0" smtClean="0"/>
              <a:t>DR</a:t>
            </a:r>
            <a:r>
              <a:rPr lang="zh-CN" altLang="en-US" dirty="0" smtClean="0"/>
              <a:t>、</a:t>
            </a:r>
            <a:r>
              <a:rPr lang="en-US" altLang="zh-CN" dirty="0" smtClean="0"/>
              <a:t>IR,</a:t>
            </a:r>
            <a:r>
              <a:rPr lang="en-US" altLang="zh-CN" baseline="0" dirty="0" smtClean="0"/>
              <a:t> </a:t>
            </a:r>
            <a:r>
              <a:rPr lang="zh-CN" altLang="en-US" baseline="0" dirty="0" smtClean="0"/>
              <a:t>形成了如下的完整数据通路，在这个数据通路中，信息的流动是在物理相邻的</a:t>
            </a:r>
            <a:r>
              <a:rPr lang="en-US" altLang="zh-CN" baseline="0" dirty="0" smtClean="0"/>
              <a:t>2</a:t>
            </a:r>
            <a:r>
              <a:rPr lang="zh-CN" altLang="en-US" baseline="0" dirty="0" smtClean="0"/>
              <a:t>个及以上的功能部件间逐步进行的，逐步流动的起点和终点一般是具有寄存或锁存功能的存储部件； 在信息流动的过程中，可能会发生信息类型的变化；</a:t>
            </a:r>
            <a:endParaRPr lang="en-US" altLang="zh-CN" baseline="0" dirty="0" smtClean="0"/>
          </a:p>
          <a:p>
            <a:r>
              <a:rPr lang="zh-CN" altLang="en-US" baseline="0" dirty="0" smtClean="0"/>
              <a:t>我们先来分析取指令第一条数据通路的第一个信息流动： 从</a:t>
            </a:r>
            <a:r>
              <a:rPr lang="en-US" altLang="zh-CN" baseline="0" dirty="0" smtClean="0"/>
              <a:t>PC</a:t>
            </a:r>
            <a:r>
              <a:rPr lang="zh-CN" altLang="en-US" baseline="0" dirty="0" smtClean="0"/>
              <a:t> 通过总线到  </a:t>
            </a:r>
            <a:r>
              <a:rPr lang="en-US" altLang="zh-CN" baseline="0" dirty="0" smtClean="0"/>
              <a:t>AR , </a:t>
            </a:r>
            <a:r>
              <a:rPr lang="zh-CN" altLang="en-US" baseline="0" dirty="0" smtClean="0"/>
              <a:t>传送 的信息类型是地址信息，需要的控制信号分别包括  </a:t>
            </a:r>
            <a:r>
              <a:rPr lang="en-US" altLang="zh-CN" baseline="0" dirty="0" err="1" smtClean="0"/>
              <a:t>Pcout</a:t>
            </a:r>
            <a:r>
              <a:rPr lang="zh-CN" altLang="en-US" baseline="0" dirty="0" smtClean="0"/>
              <a:t>和</a:t>
            </a:r>
            <a:r>
              <a:rPr lang="en-US" altLang="zh-CN" baseline="0" dirty="0" err="1" smtClean="0"/>
              <a:t>ARin</a:t>
            </a:r>
            <a:r>
              <a:rPr lang="en-US" altLang="zh-CN" baseline="0" dirty="0" smtClean="0"/>
              <a:t> , </a:t>
            </a:r>
            <a:r>
              <a:rPr lang="zh-CN" altLang="en-US" baseline="0" dirty="0" smtClean="0"/>
              <a:t>从图中可以清晰看到，当</a:t>
            </a:r>
            <a:r>
              <a:rPr lang="en-US" altLang="zh-CN" baseline="0" dirty="0" err="1" smtClean="0"/>
              <a:t>PCout</a:t>
            </a:r>
            <a:r>
              <a:rPr lang="zh-CN" altLang="en-US" baseline="0" dirty="0" smtClean="0"/>
              <a:t>有效时， 存在在</a:t>
            </a:r>
            <a:r>
              <a:rPr lang="en-US" altLang="zh-CN" baseline="0" dirty="0" smtClean="0"/>
              <a:t>pc </a:t>
            </a:r>
            <a:r>
              <a:rPr lang="zh-CN" altLang="en-US" baseline="0" dirty="0" smtClean="0"/>
              <a:t>中的地址信息出现在公共总线上，此时，如果</a:t>
            </a:r>
            <a:r>
              <a:rPr lang="en-US" altLang="zh-CN" baseline="0" dirty="0" smtClean="0"/>
              <a:t>IR </a:t>
            </a:r>
            <a:r>
              <a:rPr lang="zh-CN" altLang="en-US" baseline="0" dirty="0" smtClean="0"/>
              <a:t>、</a:t>
            </a:r>
            <a:r>
              <a:rPr lang="en-US" altLang="zh-CN" baseline="0" dirty="0" smtClean="0"/>
              <a:t>DR</a:t>
            </a:r>
            <a:r>
              <a:rPr lang="zh-CN" altLang="en-US" baseline="0" dirty="0" smtClean="0"/>
              <a:t>等向总线输出信息的话， 就会出现信息冲突，这也就是为什么我们前面特别强调向公共总线输出的部件，其输出端需要有三态功能，其每一时刻 ，最多只能有一个功能部件向公共总线输出信息。</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PhAnim="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showMasterPhAnim="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PhAnim="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showMasterPhAnim="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showMasterPhAnim="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OverObj" showMasterPhAnim="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chart" showMasterPhAnim="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0" Type="http://schemas.openxmlformats.org/officeDocument/2006/relationships/theme" Target="../theme/theme7.xml"/><Relationship Id="rId1"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1" Type="http://schemas.openxmlformats.org/officeDocument/2006/relationships/theme" Target="../theme/theme8.xml"/><Relationship Id="rId10" Type="http://schemas.openxmlformats.org/officeDocument/2006/relationships/image" Target="../media/image4.png"/><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标题 1"/>
          <p:cNvSpPr txBox="1"/>
          <p:nvPr/>
        </p:nvSpPr>
        <p:spPr>
          <a:xfrm>
            <a:off x="4081215" y="3474359"/>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effectLst/>
                <a:latin typeface="等线" panose="02010600030101010101" pitchFamily="2" charset="-122"/>
                <a:ea typeface="等线" panose="02010600030101010101" pitchFamily="2" charset="-122"/>
              </a:rPr>
              <a:t>    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20" name="标题 1"/>
          <p:cNvSpPr txBox="1"/>
          <p:nvPr/>
        </p:nvSpPr>
        <p:spPr>
          <a:xfrm>
            <a:off x="3140241" y="2170938"/>
            <a:ext cx="5498273"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4800" dirty="0" smtClean="0">
                <a:solidFill>
                  <a:schemeClr val="tx1"/>
                </a:solidFill>
                <a:effectLst/>
                <a:latin typeface="等线" panose="02010600030101010101" pitchFamily="2" charset="-122"/>
                <a:ea typeface="等线" panose="02010600030101010101" pitchFamily="2" charset="-122"/>
              </a:rPr>
              <a:t>第</a:t>
            </a:r>
            <a:r>
              <a:rPr lang="zh-CN" altLang="en-US" sz="4800" dirty="0" smtClean="0">
                <a:solidFill>
                  <a:schemeClr val="tx1"/>
                </a:solidFill>
                <a:effectLst/>
                <a:latin typeface="等线" panose="02010600030101010101" pitchFamily="2" charset="-122"/>
                <a:ea typeface="等线" panose="02010600030101010101" pitchFamily="2" charset="-122"/>
              </a:rPr>
              <a:t>九章  中央处理器</a:t>
            </a:r>
            <a:endParaRPr lang="zh-CN" altLang="en-US" sz="4800" dirty="0">
              <a:solidFill>
                <a:schemeClr val="tx1"/>
              </a:solidFill>
              <a:effectLst/>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9884135" y="285722"/>
            <a:ext cx="2133785" cy="647756"/>
          </a:xfrm>
          <a:prstGeom prst="rect">
            <a:avLst/>
          </a:prstGeom>
        </p:spPr>
      </p:pic>
      <p:pic>
        <p:nvPicPr>
          <p:cNvPr id="5" name="图片 4"/>
          <p:cNvPicPr>
            <a:picLocks noChangeAspect="1"/>
          </p:cNvPicPr>
          <p:nvPr/>
        </p:nvPicPr>
        <p:blipFill>
          <a:blip r:embed="rId1"/>
          <a:stretch>
            <a:fillRect/>
          </a:stretch>
        </p:blipFill>
        <p:spPr>
          <a:xfrm>
            <a:off x="256478" y="285722"/>
            <a:ext cx="2133785" cy="647756"/>
          </a:xfrm>
          <a:prstGeom prst="rect">
            <a:avLst/>
          </a:prstGeom>
        </p:spPr>
      </p:pic>
      <p:sp>
        <p:nvSpPr>
          <p:cNvPr id="3" name="圆角矩形 2"/>
          <p:cNvSpPr/>
          <p:nvPr/>
        </p:nvSpPr>
        <p:spPr>
          <a:xfrm>
            <a:off x="2390263" y="1594624"/>
            <a:ext cx="6742586" cy="28324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grpSp>
        <p:nvGrpSpPr>
          <p:cNvPr id="294" name="组合 293"/>
          <p:cNvGrpSpPr/>
          <p:nvPr/>
        </p:nvGrpSpPr>
        <p:grpSpPr>
          <a:xfrm>
            <a:off x="4902200" y="1815465"/>
            <a:ext cx="2574925" cy="1491615"/>
            <a:chOff x="4902200" y="1815465"/>
            <a:chExt cx="2574925" cy="1491615"/>
          </a:xfrm>
        </p:grpSpPr>
        <p:sp>
          <p:nvSpPr>
            <p:cNvPr id="298" name="Rectangle 104"/>
            <p:cNvSpPr>
              <a:spLocks noChangeArrowheads="1"/>
            </p:cNvSpPr>
            <p:nvPr/>
          </p:nvSpPr>
          <p:spPr bwMode="auto">
            <a:xfrm>
              <a:off x="6629400" y="1884045"/>
              <a:ext cx="847725" cy="404495"/>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nvGrpSpPr>
            <p:cNvPr id="299" name="组合 298"/>
            <p:cNvGrpSpPr/>
            <p:nvPr/>
          </p:nvGrpSpPr>
          <p:grpSpPr>
            <a:xfrm>
              <a:off x="4902200" y="1815465"/>
              <a:ext cx="2573020" cy="1491615"/>
              <a:chOff x="7720" y="2859"/>
              <a:chExt cx="4052" cy="2349"/>
            </a:xfrm>
          </p:grpSpPr>
          <p:sp>
            <p:nvSpPr>
              <p:cNvPr id="300" name="Line 7"/>
              <p:cNvSpPr>
                <a:spLocks noChangeShapeType="1"/>
              </p:cNvSpPr>
              <p:nvPr/>
            </p:nvSpPr>
            <p:spPr bwMode="auto">
              <a:xfrm flipH="1">
                <a:off x="9001" y="3274"/>
                <a:ext cx="1417"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1" name="Rectangle 129"/>
              <p:cNvSpPr>
                <a:spLocks noChangeArrowheads="1"/>
              </p:cNvSpPr>
              <p:nvPr/>
            </p:nvSpPr>
            <p:spPr bwMode="auto">
              <a:xfrm>
                <a:off x="7720" y="2859"/>
                <a:ext cx="1276" cy="2349"/>
              </a:xfrm>
              <a:prstGeom prst="rect">
                <a:avLst/>
              </a:prstGeom>
              <a:solidFill>
                <a:schemeClr val="accent6">
                  <a:lumMod val="75000"/>
                </a:schemeClr>
              </a:solidFill>
              <a:ln w="28575">
                <a:no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主存</a:t>
                </a:r>
                <a:r>
                  <a:rPr lang="en-US" altLang="zh-CN" sz="1600" b="1" dirty="0">
                    <a:solidFill>
                      <a:schemeClr val="bg1"/>
                    </a:solidFill>
                    <a:latin typeface="+mn-ea"/>
                    <a:cs typeface="Segoe UI Black" panose="020B0A02040204020203" pitchFamily="34" charset="0"/>
                  </a:rPr>
                  <a:t>Mem</a:t>
                </a:r>
                <a:endParaRPr lang="en-US" altLang="zh-CN" sz="1600" b="1" dirty="0">
                  <a:solidFill>
                    <a:schemeClr val="bg1"/>
                  </a:solidFill>
                  <a:latin typeface="+mn-ea"/>
                  <a:cs typeface="Segoe UI Black" panose="020B0A02040204020203" pitchFamily="34" charset="0"/>
                </a:endParaRPr>
              </a:p>
            </p:txBody>
          </p:sp>
          <p:sp>
            <p:nvSpPr>
              <p:cNvPr id="302" name="Line 7"/>
              <p:cNvSpPr>
                <a:spLocks noChangeShapeType="1"/>
              </p:cNvSpPr>
              <p:nvPr/>
            </p:nvSpPr>
            <p:spPr bwMode="auto">
              <a:xfrm>
                <a:off x="9003" y="4595"/>
                <a:ext cx="1417"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10437" y="4195"/>
                <a:ext cx="1335"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grpSp>
      <p:sp>
        <p:nvSpPr>
          <p:cNvPr id="304" name="圆角矩形 303"/>
          <p:cNvSpPr/>
          <p:nvPr/>
        </p:nvSpPr>
        <p:spPr>
          <a:xfrm>
            <a:off x="1461446" y="3897229"/>
            <a:ext cx="19843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02491" y="4932039"/>
            <a:ext cx="3206939" cy="360926"/>
            <a:chOff x="896620" y="4973664"/>
            <a:chExt cx="3206939" cy="360926"/>
          </a:xfrm>
        </p:grpSpPr>
        <p:sp>
          <p:nvSpPr>
            <p:cNvPr id="308" name="文本框 307"/>
            <p:cNvSpPr txBox="1"/>
            <p:nvPr/>
          </p:nvSpPr>
          <p:spPr>
            <a:xfrm>
              <a:off x="896620" y="4974590"/>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2</a:t>
              </a:r>
              <a:endParaRPr lang="en-US" altLang="zh-CN" b="1" baseline="-25000" dirty="0"/>
            </a:p>
          </p:txBody>
        </p:sp>
        <p:sp>
          <p:nvSpPr>
            <p:cNvPr id="309" name="文本框 308"/>
            <p:cNvSpPr txBox="1"/>
            <p:nvPr/>
          </p:nvSpPr>
          <p:spPr>
            <a:xfrm>
              <a:off x="1331559"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sp>
        <p:nvSpPr>
          <p:cNvPr id="318" name="圆角矩形 317"/>
          <p:cNvSpPr/>
          <p:nvPr/>
        </p:nvSpPr>
        <p:spPr>
          <a:xfrm>
            <a:off x="825640" y="3901012"/>
            <a:ext cx="1152434"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
          <a:stretch>
            <a:fillRect/>
          </a:stretch>
        </p:blipFill>
        <p:spPr>
          <a:xfrm>
            <a:off x="9828834" y="199453"/>
            <a:ext cx="2133785" cy="647756"/>
          </a:xfrm>
          <a:prstGeom prst="rect">
            <a:avLst/>
          </a:prstGeom>
        </p:spPr>
      </p:pic>
      <p:cxnSp>
        <p:nvCxnSpPr>
          <p:cNvPr id="229" name="直接箭头连接符 228"/>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30" name="直接箭头连接符 229"/>
          <p:cNvCxnSpPr/>
          <p:nvPr/>
        </p:nvCxnSpPr>
        <p:spPr>
          <a:xfrm>
            <a:off x="5961756" y="5566105"/>
            <a:ext cx="515972"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8249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Rectangle 104"/>
          <p:cNvSpPr>
            <a:spLocks noChangeArrowheads="1"/>
          </p:cNvSpPr>
          <p:nvPr/>
        </p:nvSpPr>
        <p:spPr bwMode="auto">
          <a:xfrm>
            <a:off x="6623832" y="1896579"/>
            <a:ext cx="847725" cy="404495"/>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sp>
        <p:nvSpPr>
          <p:cNvPr id="286" name="文本框 285"/>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05" name="文本框 30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07" name="直接连接符 306"/>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812193" y="4462129"/>
            <a:ext cx="3202499" cy="360675"/>
            <a:chOff x="908443" y="4876669"/>
            <a:chExt cx="3202499" cy="360675"/>
          </a:xfrm>
        </p:grpSpPr>
        <p:sp>
          <p:nvSpPr>
            <p:cNvPr id="311" name="文本框 310"/>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2" name="文本框 311"/>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a:latin typeface="+mn-ea"/>
                  <a:cs typeface="+mn-ea"/>
                </a:rPr>
                <a:t>         PC</a:t>
              </a:r>
              <a:r>
                <a:rPr lang="en-US" altLang="zh-CN" b="1" baseline="-25000">
                  <a:latin typeface="+mn-ea"/>
                  <a:cs typeface="+mn-ea"/>
                </a:rPr>
                <a:t>out</a:t>
              </a:r>
              <a:r>
                <a:rPr lang="zh-CN" altLang="en-US" b="1">
                  <a:latin typeface="+mn-ea"/>
                  <a:cs typeface="+mn-ea"/>
                </a:rPr>
                <a:t>、</a:t>
              </a:r>
              <a:r>
                <a:rPr lang="en-US" altLang="zh-CN" b="1">
                  <a:latin typeface="+mn-ea"/>
                  <a:cs typeface="+mn-ea"/>
                </a:rPr>
                <a:t>AR</a:t>
              </a:r>
              <a:r>
                <a:rPr lang="en-US" altLang="zh-CN" b="1" baseline="-25000">
                  <a:latin typeface="+mn-ea"/>
                  <a:cs typeface="+mn-ea"/>
                </a:rPr>
                <a:t>in</a:t>
              </a:r>
              <a:endParaRPr lang="zh-CN" altLang="en-US" b="1">
                <a:latin typeface="+mn-ea"/>
                <a:cs typeface="+mn-ea"/>
              </a:endParaRPr>
            </a:p>
          </p:txBody>
        </p:sp>
      </p:grpSp>
      <p:sp>
        <p:nvSpPr>
          <p:cNvPr id="314" name="文本框 313"/>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sp>
        <p:nvSpPr>
          <p:cNvPr id="315" name="文本框 314"/>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18"/>
                                        </p:tgtEl>
                                      </p:cBhvr>
                                    </p:animEffect>
                                    <p:set>
                                      <p:cBhvr>
                                        <p:cTn id="7" dur="1" fill="hold">
                                          <p:stCondLst>
                                            <p:cond delay="499"/>
                                          </p:stCondLst>
                                        </p:cTn>
                                        <p:tgtEl>
                                          <p:spTgt spid="3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blinds(vertical)">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blinds(vertical)">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318" grpId="0" animBg="1"/>
      <p:bldP spid="314" grpId="0"/>
      <p:bldP spid="3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03" name="Rectangle 104"/>
          <p:cNvSpPr>
            <a:spLocks noChangeArrowheads="1"/>
          </p:cNvSpPr>
          <p:nvPr/>
        </p:nvSpPr>
        <p:spPr bwMode="auto">
          <a:xfrm>
            <a:off x="6627495" y="2663825"/>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nvGrpSpPr>
          <p:cNvPr id="23" name="组合 22"/>
          <p:cNvGrpSpPr/>
          <p:nvPr/>
        </p:nvGrpSpPr>
        <p:grpSpPr>
          <a:xfrm>
            <a:off x="802491" y="4932039"/>
            <a:ext cx="3206939" cy="360926"/>
            <a:chOff x="896620" y="4973664"/>
            <a:chExt cx="3206939" cy="360926"/>
          </a:xfrm>
        </p:grpSpPr>
        <p:sp>
          <p:nvSpPr>
            <p:cNvPr id="308" name="文本框 307"/>
            <p:cNvSpPr txBox="1"/>
            <p:nvPr/>
          </p:nvSpPr>
          <p:spPr>
            <a:xfrm>
              <a:off x="896620" y="4974590"/>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2</a:t>
              </a:r>
              <a:endParaRPr lang="en-US" altLang="zh-CN" b="1" baseline="-25000" dirty="0"/>
            </a:p>
          </p:txBody>
        </p:sp>
        <p:sp>
          <p:nvSpPr>
            <p:cNvPr id="309" name="文本框 308"/>
            <p:cNvSpPr txBox="1"/>
            <p:nvPr/>
          </p:nvSpPr>
          <p:spPr>
            <a:xfrm>
              <a:off x="1331559"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pic>
        <p:nvPicPr>
          <p:cNvPr id="24" name="图片 23"/>
          <p:cNvPicPr>
            <a:picLocks noChangeAspect="1"/>
          </p:cNvPicPr>
          <p:nvPr/>
        </p:nvPicPr>
        <p:blipFill>
          <a:blip r:embed="rId1"/>
          <a:stretch>
            <a:fillRect/>
          </a:stretch>
        </p:blipFill>
        <p:spPr>
          <a:xfrm>
            <a:off x="9828834" y="199453"/>
            <a:ext cx="2133785" cy="647756"/>
          </a:xfrm>
          <a:prstGeom prst="rect">
            <a:avLst/>
          </a:prstGeom>
        </p:spPr>
      </p:pic>
      <p:cxnSp>
        <p:nvCxnSpPr>
          <p:cNvPr id="229" name="直接箭头连接符 228"/>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30" name="直接箭头连接符 229"/>
          <p:cNvCxnSpPr/>
          <p:nvPr/>
        </p:nvCxnSpPr>
        <p:spPr>
          <a:xfrm>
            <a:off x="5961756" y="5566105"/>
            <a:ext cx="515972"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8249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文本框 285"/>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05" name="文本框 30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07" name="直接连接符 306"/>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812193" y="4462129"/>
            <a:ext cx="3202499" cy="360675"/>
            <a:chOff x="908443" y="4876669"/>
            <a:chExt cx="3202499" cy="360675"/>
          </a:xfrm>
        </p:grpSpPr>
        <p:sp>
          <p:nvSpPr>
            <p:cNvPr id="311" name="文本框 310"/>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2" name="文本框 311"/>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a:latin typeface="+mn-ea"/>
                  <a:cs typeface="+mn-ea"/>
                </a:rPr>
                <a:t>         PC</a:t>
              </a:r>
              <a:r>
                <a:rPr lang="en-US" altLang="zh-CN" b="1" baseline="-25000">
                  <a:latin typeface="+mn-ea"/>
                  <a:cs typeface="+mn-ea"/>
                </a:rPr>
                <a:t>out</a:t>
              </a:r>
              <a:r>
                <a:rPr lang="zh-CN" altLang="en-US" b="1">
                  <a:latin typeface="+mn-ea"/>
                  <a:cs typeface="+mn-ea"/>
                </a:rPr>
                <a:t>、</a:t>
              </a:r>
              <a:r>
                <a:rPr lang="en-US" altLang="zh-CN" b="1">
                  <a:latin typeface="+mn-ea"/>
                  <a:cs typeface="+mn-ea"/>
                </a:rPr>
                <a:t>AR</a:t>
              </a:r>
              <a:r>
                <a:rPr lang="en-US" altLang="zh-CN" b="1" baseline="-25000">
                  <a:latin typeface="+mn-ea"/>
                  <a:cs typeface="+mn-ea"/>
                </a:rPr>
                <a:t>in</a:t>
              </a:r>
              <a:endParaRPr lang="zh-CN" altLang="en-US" b="1">
                <a:latin typeface="+mn-ea"/>
                <a:cs typeface="+mn-ea"/>
              </a:endParaRPr>
            </a:p>
          </p:txBody>
        </p:sp>
      </p:grpSp>
      <p:sp>
        <p:nvSpPr>
          <p:cNvPr id="314" name="文本框 313"/>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sp>
        <p:nvSpPr>
          <p:cNvPr id="315" name="文本框 314"/>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204" name="圆角矩形 203"/>
          <p:cNvSpPr/>
          <p:nvPr/>
        </p:nvSpPr>
        <p:spPr>
          <a:xfrm>
            <a:off x="1466282" y="3894993"/>
            <a:ext cx="19843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3084352" y="3914353"/>
            <a:ext cx="1084658"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7456979" y="883920"/>
            <a:ext cx="3223242" cy="5436235"/>
            <a:chOff x="7469505" y="883920"/>
            <a:chExt cx="3223242" cy="5436235"/>
          </a:xfrm>
        </p:grpSpPr>
        <p:sp>
          <p:nvSpPr>
            <p:cNvPr id="227" name="上下箭头 226"/>
            <p:cNvSpPr/>
            <p:nvPr/>
          </p:nvSpPr>
          <p:spPr>
            <a:xfrm>
              <a:off x="8255635" y="883920"/>
              <a:ext cx="215900" cy="5436235"/>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06" name="Line 7"/>
            <p:cNvSpPr>
              <a:spLocks noChangeShapeType="1"/>
            </p:cNvSpPr>
            <p:nvPr/>
          </p:nvSpPr>
          <p:spPr bwMode="auto">
            <a:xfrm>
              <a:off x="8417645" y="3231132"/>
              <a:ext cx="1188000"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13" name="直接连接符 312"/>
            <p:cNvCxnSpPr/>
            <p:nvPr/>
          </p:nvCxnSpPr>
          <p:spPr>
            <a:xfrm>
              <a:off x="7469505" y="2936638"/>
              <a:ext cx="828040" cy="0"/>
            </a:xfrm>
            <a:prstGeom prst="line">
              <a:avLst/>
            </a:prstGeom>
            <a:solidFill>
              <a:schemeClr val="accent6">
                <a:lumMod val="75000"/>
              </a:schemeClr>
            </a:solidFill>
            <a:ln w="19050">
              <a:solidFill>
                <a:schemeClr val="accent6">
                  <a:lumMod val="75000"/>
                </a:schemeClr>
              </a:solidFill>
              <a:round/>
              <a:tailEnd type="none" w="lg" len="lg"/>
            </a:ln>
          </p:spPr>
        </p:cxnSp>
        <p:sp>
          <p:nvSpPr>
            <p:cNvPr id="316" name="等腰三角形 315"/>
            <p:cNvSpPr/>
            <p:nvPr/>
          </p:nvSpPr>
          <p:spPr>
            <a:xfrm rot="5400000" flipH="1">
              <a:off x="7816926" y="2866788"/>
              <a:ext cx="151130" cy="140970"/>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17" name="Rectangle 104"/>
            <p:cNvSpPr>
              <a:spLocks noChangeArrowheads="1"/>
            </p:cNvSpPr>
            <p:nvPr/>
          </p:nvSpPr>
          <p:spPr bwMode="auto">
            <a:xfrm>
              <a:off x="9615538" y="3078641"/>
              <a:ext cx="1077209" cy="404598"/>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grpSp>
        <p:nvGrpSpPr>
          <p:cNvPr id="319" name="组合 318"/>
          <p:cNvGrpSpPr/>
          <p:nvPr/>
        </p:nvGrpSpPr>
        <p:grpSpPr>
          <a:xfrm>
            <a:off x="819525" y="5453666"/>
            <a:ext cx="3202523" cy="361357"/>
            <a:chOff x="892545" y="5763078"/>
            <a:chExt cx="3202523" cy="361357"/>
          </a:xfrm>
        </p:grpSpPr>
        <p:sp>
          <p:nvSpPr>
            <p:cNvPr id="320" name="文本框 319"/>
            <p:cNvSpPr txBox="1"/>
            <p:nvPr/>
          </p:nvSpPr>
          <p:spPr>
            <a:xfrm>
              <a:off x="892545" y="5763078"/>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22" name="文本框 321"/>
            <p:cNvSpPr txBox="1"/>
            <p:nvPr/>
          </p:nvSpPr>
          <p:spPr>
            <a:xfrm>
              <a:off x="1323068" y="5764435"/>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DR</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IR</a:t>
              </a:r>
              <a:r>
                <a:rPr lang="en-US" altLang="zh-CN" b="1" baseline="-25000" dirty="0" err="1">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04"/>
                                        </p:tgtEl>
                                      </p:cBhvr>
                                    </p:animEffect>
                                    <p:set>
                                      <p:cBhvr>
                                        <p:cTn id="7" dur="1" fill="hold">
                                          <p:stCondLst>
                                            <p:cond delay="499"/>
                                          </p:stCondLst>
                                        </p:cTn>
                                        <p:tgtEl>
                                          <p:spTgt spid="20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blinds(vertical)">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vertic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19"/>
                                        </p:tgtEl>
                                        <p:attrNameLst>
                                          <p:attrName>style.visibility</p:attrName>
                                        </p:attrNameLst>
                                      </p:cBhvr>
                                      <p:to>
                                        <p:strVal val="visible"/>
                                      </p:to>
                                    </p:set>
                                    <p:animEffect transition="in" filter="blinds(vertical)">
                                      <p:cBhvr>
                                        <p:cTn id="22"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5" grpId="0"/>
      <p:bldP spid="204" grpId="0" animBg="1"/>
      <p:bldP spid="2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dirty="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7433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22" name="文本框 2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26" name="直接连接符 2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902269" y="3166558"/>
            <a:ext cx="3203029" cy="360675"/>
            <a:chOff x="907913" y="4866837"/>
            <a:chExt cx="3203029" cy="360675"/>
          </a:xfrm>
        </p:grpSpPr>
        <p:sp>
          <p:nvSpPr>
            <p:cNvPr id="177" name="文本框 176"/>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86" name="文本框 18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204" name="组合 203"/>
          <p:cNvGrpSpPr/>
          <p:nvPr/>
        </p:nvGrpSpPr>
        <p:grpSpPr>
          <a:xfrm>
            <a:off x="901142" y="3562839"/>
            <a:ext cx="3204780" cy="360926"/>
            <a:chOff x="893798" y="4973664"/>
            <a:chExt cx="3204780" cy="360926"/>
          </a:xfrm>
        </p:grpSpPr>
        <p:sp>
          <p:nvSpPr>
            <p:cNvPr id="223" name="文本框 222"/>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226" name="文本框 225"/>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227" name="组合 226"/>
          <p:cNvGrpSpPr/>
          <p:nvPr/>
        </p:nvGrpSpPr>
        <p:grpSpPr>
          <a:xfrm>
            <a:off x="903431" y="3963938"/>
            <a:ext cx="3203622" cy="361662"/>
            <a:chOff x="903431" y="5775214"/>
            <a:chExt cx="3203622" cy="361662"/>
          </a:xfrm>
        </p:grpSpPr>
        <p:sp>
          <p:nvSpPr>
            <p:cNvPr id="228" name="文本框 227"/>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229" name="文本框 228"/>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230" name="组合 229"/>
          <p:cNvGrpSpPr/>
          <p:nvPr/>
        </p:nvGrpSpPr>
        <p:grpSpPr>
          <a:xfrm>
            <a:off x="892497" y="5237182"/>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85" name="文本框 284"/>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02" name="圆角矩形 301"/>
          <p:cNvSpPr/>
          <p:nvPr/>
        </p:nvSpPr>
        <p:spPr>
          <a:xfrm>
            <a:off x="964217" y="4813366"/>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6503048" y="896255"/>
            <a:ext cx="2226589" cy="5436000"/>
            <a:chOff x="6217920" y="915919"/>
            <a:chExt cx="2226589" cy="5436000"/>
          </a:xfrm>
        </p:grpSpPr>
        <p:sp>
          <p:nvSpPr>
            <p:cNvPr id="304" name="Line 7"/>
            <p:cNvSpPr>
              <a:spLocks noChangeShapeType="1"/>
            </p:cNvSpPr>
            <p:nvPr/>
          </p:nvSpPr>
          <p:spPr bwMode="auto">
            <a:xfrm flipH="1">
              <a:off x="6638269" y="4130700"/>
              <a:ext cx="1666894" cy="0"/>
            </a:xfrm>
            <a:prstGeom prst="line">
              <a:avLst/>
            </a:prstGeom>
            <a:noFill/>
            <a:ln w="19050">
              <a:solidFill>
                <a:schemeClr val="accent6">
                  <a:lumMod val="50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5" name="Rectangle 104"/>
            <p:cNvSpPr>
              <a:spLocks noChangeArrowheads="1"/>
            </p:cNvSpPr>
            <p:nvPr/>
          </p:nvSpPr>
          <p:spPr bwMode="auto">
            <a:xfrm>
              <a:off x="6217920" y="3959225"/>
              <a:ext cx="399415" cy="404495"/>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sp>
          <p:nvSpPr>
            <p:cNvPr id="306" name="Rectangle 104"/>
            <p:cNvSpPr>
              <a:spLocks noChangeArrowheads="1"/>
            </p:cNvSpPr>
            <p:nvPr/>
          </p:nvSpPr>
          <p:spPr bwMode="auto">
            <a:xfrm>
              <a:off x="6646414" y="1175476"/>
              <a:ext cx="847909" cy="404462"/>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cxnSp>
          <p:nvCxnSpPr>
            <p:cNvPr id="307" name="直接连接符 306"/>
            <p:cNvCxnSpPr/>
            <p:nvPr/>
          </p:nvCxnSpPr>
          <p:spPr>
            <a:xfrm>
              <a:off x="7506575" y="1492101"/>
              <a:ext cx="804305" cy="0"/>
            </a:xfrm>
            <a:prstGeom prst="line">
              <a:avLst/>
            </a:prstGeom>
            <a:solidFill>
              <a:schemeClr val="accent6">
                <a:lumMod val="75000"/>
              </a:schemeClr>
            </a:solidFill>
            <a:ln w="19050">
              <a:solidFill>
                <a:schemeClr val="accent6">
                  <a:lumMod val="50000"/>
                </a:schemeClr>
              </a:solidFill>
              <a:round/>
              <a:tailEnd type="none" w="lg" len="lg"/>
            </a:ln>
          </p:spPr>
        </p:cxnSp>
        <p:sp>
          <p:nvSpPr>
            <p:cNvPr id="308" name="等腰三角形 307"/>
            <p:cNvSpPr/>
            <p:nvPr/>
          </p:nvSpPr>
          <p:spPr>
            <a:xfrm rot="5400000" flipH="1">
              <a:off x="7820501" y="1421587"/>
              <a:ext cx="150832" cy="141026"/>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9" name="上下箭头 308"/>
            <p:cNvSpPr/>
            <p:nvPr/>
          </p:nvSpPr>
          <p:spPr>
            <a:xfrm>
              <a:off x="8228509" y="915919"/>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10" name="Rectangle 104"/>
            <p:cNvSpPr>
              <a:spLocks noChangeArrowheads="1"/>
            </p:cNvSpPr>
            <p:nvPr/>
          </p:nvSpPr>
          <p:spPr bwMode="auto">
            <a:xfrm>
              <a:off x="6218323" y="3968422"/>
              <a:ext cx="399139" cy="404556"/>
            </a:xfrm>
            <a:prstGeom prst="rect">
              <a:avLst/>
            </a:prstGeom>
            <a:solidFill>
              <a:schemeClr val="accent6">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cxnSp>
        <p:nvCxnSpPr>
          <p:cNvPr id="294" name="直接连接符 293"/>
          <p:cNvCxnSpPr/>
          <p:nvPr/>
        </p:nvCxnSpPr>
        <p:spPr>
          <a:xfrm flipV="1">
            <a:off x="901142" y="4398679"/>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299" name="文本框 298"/>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24" name="图片 23"/>
          <p:cNvPicPr>
            <a:picLocks noChangeAspect="1"/>
          </p:cNvPicPr>
          <p:nvPr/>
        </p:nvPicPr>
        <p:blipFill>
          <a:blip r:embed="rId1"/>
          <a:stretch>
            <a:fillRect/>
          </a:stretch>
        </p:blipFill>
        <p:spPr>
          <a:xfrm>
            <a:off x="9832168" y="155268"/>
            <a:ext cx="2133785" cy="647756"/>
          </a:xfrm>
          <a:prstGeom prst="rect">
            <a:avLst/>
          </a:prstGeom>
        </p:spPr>
      </p:pic>
      <p:cxnSp>
        <p:nvCxnSpPr>
          <p:cNvPr id="286" name="直接箭头连接符 285"/>
          <p:cNvCxnSpPr/>
          <p:nvPr/>
        </p:nvCxnSpPr>
        <p:spPr>
          <a:xfrm>
            <a:off x="6256463" y="5587707"/>
            <a:ext cx="515972" cy="0"/>
          </a:xfrm>
          <a:prstGeom prst="straightConnector1">
            <a:avLst/>
          </a:prstGeom>
          <a:noFill/>
          <a:ln w="12700">
            <a:solidFill>
              <a:srgbClr val="0000FF"/>
            </a:solidFill>
            <a:round/>
            <a:headEnd w="lg" len="lg"/>
            <a:tailEnd type="stealth" w="lg" len="lg"/>
          </a:ln>
        </p:spPr>
      </p:cxnSp>
      <p:sp>
        <p:nvSpPr>
          <p:cNvPr id="300" name="Text Box 38"/>
          <p:cNvSpPr txBox="1">
            <a:spLocks noChangeArrowheads="1"/>
          </p:cNvSpPr>
          <p:nvPr/>
        </p:nvSpPr>
        <p:spPr bwMode="auto">
          <a:xfrm>
            <a:off x="61907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文本框 311"/>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315" name="文本框 314"/>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blinds(vertical)">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blinds(vertical)">
                                      <p:cBhvr>
                                        <p:cTn id="12" dur="500"/>
                                        <p:tgtEl>
                                          <p:spTgt spid="3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3"/>
                                        </p:tgtEl>
                                        <p:attrNameLst>
                                          <p:attrName>style.visibility</p:attrName>
                                        </p:attrNameLst>
                                      </p:cBhvr>
                                      <p:to>
                                        <p:strVal val="visible"/>
                                      </p:to>
                                    </p:set>
                                    <p:animEffect transition="in" filter="blinds(horizontal)">
                                      <p:cBhvr>
                                        <p:cTn id="17" dur="500"/>
                                        <p:tgtEl>
                                          <p:spTgt spid="3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blinds(vertical)">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74608"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85223"/>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86" name="圆角矩形 285"/>
          <p:cNvSpPr/>
          <p:nvPr/>
        </p:nvSpPr>
        <p:spPr>
          <a:xfrm>
            <a:off x="1641988" y="4815052"/>
            <a:ext cx="21491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8" name="组合 297"/>
          <p:cNvGrpSpPr/>
          <p:nvPr/>
        </p:nvGrpSpPr>
        <p:grpSpPr>
          <a:xfrm>
            <a:off x="892497" y="5682540"/>
            <a:ext cx="3202474" cy="369332"/>
            <a:chOff x="963742" y="5718140"/>
            <a:chExt cx="3202474" cy="369332"/>
          </a:xfrm>
        </p:grpSpPr>
        <p:sp>
          <p:nvSpPr>
            <p:cNvPr id="299" name="文本框 298"/>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00" name="文本框 299"/>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Zin</a:t>
              </a:r>
              <a:endParaRPr lang="zh-CN" altLang="en-US" b="1" dirty="0">
                <a:latin typeface="+mn-ea"/>
                <a:cs typeface="+mn-ea"/>
              </a:endParaRPr>
            </a:p>
          </p:txBody>
        </p:sp>
      </p:grpSp>
      <p:grpSp>
        <p:nvGrpSpPr>
          <p:cNvPr id="301" name="组合 300"/>
          <p:cNvGrpSpPr/>
          <p:nvPr/>
        </p:nvGrpSpPr>
        <p:grpSpPr>
          <a:xfrm>
            <a:off x="6360223" y="4149134"/>
            <a:ext cx="1891515" cy="1705295"/>
            <a:chOff x="6081545" y="4166552"/>
            <a:chExt cx="1891515" cy="1705295"/>
          </a:xfrm>
        </p:grpSpPr>
        <p:sp>
          <p:nvSpPr>
            <p:cNvPr id="311" name="任意多边形 310"/>
            <p:cNvSpPr/>
            <p:nvPr/>
          </p:nvSpPr>
          <p:spPr>
            <a:xfrm rot="10800000">
              <a:off x="6081545" y="4696235"/>
              <a:ext cx="1285875" cy="456565"/>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312" name="组合 311"/>
            <p:cNvGrpSpPr/>
            <p:nvPr/>
          </p:nvGrpSpPr>
          <p:grpSpPr>
            <a:xfrm>
              <a:off x="6294121" y="4365414"/>
              <a:ext cx="1237872" cy="1506433"/>
              <a:chOff x="7378729" y="4374226"/>
              <a:chExt cx="1305627" cy="1588927"/>
            </a:xfrm>
            <a:noFill/>
          </p:grpSpPr>
          <p:cxnSp>
            <p:nvCxnSpPr>
              <p:cNvPr id="320" name="直接连接符 319"/>
              <p:cNvCxnSpPr/>
              <p:nvPr/>
            </p:nvCxnSpPr>
            <p:spPr>
              <a:xfrm>
                <a:off x="7503529" y="4374226"/>
                <a:ext cx="0" cy="341719"/>
              </a:xfrm>
              <a:prstGeom prst="line">
                <a:avLst/>
              </a:prstGeom>
              <a:grpFill/>
              <a:ln w="19050">
                <a:solidFill>
                  <a:schemeClr val="accent6">
                    <a:lumMod val="50000"/>
                  </a:schemeClr>
                </a:solidFill>
                <a:round/>
                <a:tailEnd type="triangle" w="lg" len="lg"/>
              </a:ln>
            </p:spPr>
          </p:cxnSp>
          <p:sp>
            <p:nvSpPr>
              <p:cNvPr id="322" name="矩形 321"/>
              <p:cNvSpPr/>
              <p:nvPr/>
            </p:nvSpPr>
            <p:spPr>
              <a:xfrm>
                <a:off x="7497946" y="4825396"/>
                <a:ext cx="598862" cy="357094"/>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323" name="直接连接符 322"/>
              <p:cNvCxnSpPr/>
              <p:nvPr/>
            </p:nvCxnSpPr>
            <p:spPr>
              <a:xfrm>
                <a:off x="8149526" y="4443707"/>
                <a:ext cx="0" cy="271378"/>
              </a:xfrm>
              <a:prstGeom prst="line">
                <a:avLst/>
              </a:prstGeom>
              <a:grpFill/>
              <a:ln w="19050" cap="sq">
                <a:solidFill>
                  <a:schemeClr val="accent6">
                    <a:lumMod val="75000"/>
                  </a:schemeClr>
                </a:solidFill>
                <a:miter lim="800000"/>
                <a:tailEnd type="triangle" w="lg" len="lg"/>
              </a:ln>
            </p:spPr>
          </p:cxnSp>
          <p:sp>
            <p:nvSpPr>
              <p:cNvPr id="324" name="Line 7"/>
              <p:cNvSpPr>
                <a:spLocks noChangeShapeType="1"/>
              </p:cNvSpPr>
              <p:nvPr/>
            </p:nvSpPr>
            <p:spPr bwMode="auto">
              <a:xfrm flipH="1">
                <a:off x="8152794" y="4437167"/>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25"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326" name="直接连接符 325"/>
              <p:cNvCxnSpPr/>
              <p:nvPr/>
            </p:nvCxnSpPr>
            <p:spPr>
              <a:xfrm>
                <a:off x="7810957" y="5185414"/>
                <a:ext cx="0" cy="340232"/>
              </a:xfrm>
              <a:prstGeom prst="line">
                <a:avLst/>
              </a:prstGeom>
              <a:grpFill/>
              <a:ln w="19050">
                <a:solidFill>
                  <a:schemeClr val="accent6">
                    <a:lumMod val="50000"/>
                  </a:schemeClr>
                </a:solidFill>
                <a:round/>
                <a:tailEnd type="triangle" w="lg" len="lg"/>
              </a:ln>
            </p:spPr>
          </p:cxnSp>
          <p:sp>
            <p:nvSpPr>
              <p:cNvPr id="327"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8"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4" name="组合 313"/>
            <p:cNvGrpSpPr/>
            <p:nvPr/>
          </p:nvGrpSpPr>
          <p:grpSpPr>
            <a:xfrm rot="16200000">
              <a:off x="7397750" y="4272280"/>
              <a:ext cx="506095" cy="294640"/>
              <a:chOff x="8829" y="9278"/>
              <a:chExt cx="797" cy="464"/>
            </a:xfrm>
          </p:grpSpPr>
          <p:sp>
            <p:nvSpPr>
              <p:cNvPr id="317" name="流程图: 手动操作 316"/>
              <p:cNvSpPr/>
              <p:nvPr/>
            </p:nvSpPr>
            <p:spPr>
              <a:xfrm rot="10800000">
                <a:off x="8829" y="9326"/>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18" name="矩形 317"/>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19" name="矩形 318"/>
              <p:cNvSpPr/>
              <p:nvPr/>
            </p:nvSpPr>
            <p:spPr>
              <a:xfrm>
                <a:off x="9190" y="9278"/>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315" name="直接连接符 314"/>
            <p:cNvCxnSpPr/>
            <p:nvPr/>
          </p:nvCxnSpPr>
          <p:spPr>
            <a:xfrm>
              <a:off x="7757160" y="4521465"/>
              <a:ext cx="2159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9" name="文本框 328"/>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1" name="文本框 33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2" name="文本框 33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36" name="直接连接符 33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37" name="组合 336"/>
          <p:cNvGrpSpPr/>
          <p:nvPr/>
        </p:nvGrpSpPr>
        <p:grpSpPr>
          <a:xfrm>
            <a:off x="902269" y="3166558"/>
            <a:ext cx="3203029" cy="360675"/>
            <a:chOff x="907913" y="4866837"/>
            <a:chExt cx="3203029" cy="360675"/>
          </a:xfrm>
        </p:grpSpPr>
        <p:sp>
          <p:nvSpPr>
            <p:cNvPr id="338" name="文本框 3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39" name="文本框 338"/>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0" name="组合 339"/>
          <p:cNvGrpSpPr/>
          <p:nvPr/>
        </p:nvGrpSpPr>
        <p:grpSpPr>
          <a:xfrm>
            <a:off x="901142" y="3562839"/>
            <a:ext cx="3204780" cy="360926"/>
            <a:chOff x="893798" y="4973664"/>
            <a:chExt cx="3204780" cy="360926"/>
          </a:xfrm>
        </p:grpSpPr>
        <p:sp>
          <p:nvSpPr>
            <p:cNvPr id="341" name="文本框 340"/>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2" name="文本框 341"/>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43" name="组合 342"/>
          <p:cNvGrpSpPr/>
          <p:nvPr/>
        </p:nvGrpSpPr>
        <p:grpSpPr>
          <a:xfrm>
            <a:off x="903431" y="3963938"/>
            <a:ext cx="3203622" cy="361662"/>
            <a:chOff x="903431" y="5775214"/>
            <a:chExt cx="3203622" cy="361662"/>
          </a:xfrm>
        </p:grpSpPr>
        <p:sp>
          <p:nvSpPr>
            <p:cNvPr id="344" name="文本框 343"/>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45" name="文本框 344"/>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346" name="组合 345"/>
          <p:cNvGrpSpPr/>
          <p:nvPr/>
        </p:nvGrpSpPr>
        <p:grpSpPr>
          <a:xfrm>
            <a:off x="892497" y="5237182"/>
            <a:ext cx="3203029" cy="360215"/>
            <a:chOff x="907913" y="4866837"/>
            <a:chExt cx="3203029" cy="360215"/>
          </a:xfrm>
        </p:grpSpPr>
        <p:sp>
          <p:nvSpPr>
            <p:cNvPr id="347" name="文本框 346"/>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48" name="文本框 347"/>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49" name="圆角矩形 348"/>
          <p:cNvSpPr/>
          <p:nvPr/>
        </p:nvSpPr>
        <p:spPr>
          <a:xfrm>
            <a:off x="964217" y="4813366"/>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0" name="直接连接符 349"/>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352" name="文本框 351"/>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54" name="文本框 353"/>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17" name="图片 16"/>
          <p:cNvPicPr>
            <a:picLocks noChangeAspect="1"/>
          </p:cNvPicPr>
          <p:nvPr/>
        </p:nvPicPr>
        <p:blipFill>
          <a:blip r:embed="rId1"/>
          <a:stretch>
            <a:fillRect/>
          </a:stretch>
        </p:blipFill>
        <p:spPr>
          <a:xfrm>
            <a:off x="9909542" y="133527"/>
            <a:ext cx="2133785" cy="647756"/>
          </a:xfrm>
          <a:prstGeom prst="rect">
            <a:avLst/>
          </a:prstGeom>
        </p:spPr>
      </p:pic>
      <p:cxnSp>
        <p:nvCxnSpPr>
          <p:cNvPr id="223" name="直接箭头连接符 222"/>
          <p:cNvCxnSpPr/>
          <p:nvPr/>
        </p:nvCxnSpPr>
        <p:spPr>
          <a:xfrm>
            <a:off x="6245815" y="5565866"/>
            <a:ext cx="515972" cy="0"/>
          </a:xfrm>
          <a:prstGeom prst="straightConnector1">
            <a:avLst/>
          </a:prstGeom>
          <a:noFill/>
          <a:ln w="12700">
            <a:solidFill>
              <a:srgbClr val="0000FF"/>
            </a:solidFill>
            <a:round/>
            <a:headEnd w="lg" len="lg"/>
            <a:tailEnd type="stealth" w="lg" len="lg"/>
          </a:ln>
        </p:spPr>
      </p:cxnSp>
      <p:sp>
        <p:nvSpPr>
          <p:cNvPr id="22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文本框 226"/>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228" name="文本框 227"/>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229" name="Rectangle 104"/>
          <p:cNvSpPr>
            <a:spLocks noChangeArrowheads="1"/>
          </p:cNvSpPr>
          <p:nvPr/>
        </p:nvSpPr>
        <p:spPr bwMode="auto">
          <a:xfrm>
            <a:off x="6493783" y="3939959"/>
            <a:ext cx="399139" cy="404556"/>
          </a:xfrm>
          <a:prstGeom prst="rect">
            <a:avLst/>
          </a:prstGeom>
          <a:solidFill>
            <a:schemeClr val="accent6">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49"/>
                                        </p:tgtEl>
                                      </p:cBhvr>
                                    </p:animEffect>
                                    <p:set>
                                      <p:cBhvr>
                                        <p:cTn id="7" dur="1" fill="hold">
                                          <p:stCondLst>
                                            <p:cond delay="499"/>
                                          </p:stCondLst>
                                        </p:cTn>
                                        <p:tgtEl>
                                          <p:spTgt spid="3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blinds(vertical)">
                                      <p:cBhvr>
                                        <p:cTn id="12" dur="5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blinds(horizontal)">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blinds(vertical)">
                                      <p:cBhvr>
                                        <p:cTn id="22"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3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74608"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85223"/>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329" name="文本框 328"/>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1" name="文本框 33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2" name="文本框 33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34" name="文本框 333"/>
          <p:cNvSpPr txBox="1"/>
          <p:nvPr/>
        </p:nvSpPr>
        <p:spPr>
          <a:xfrm>
            <a:off x="1026795" y="1693616"/>
            <a:ext cx="2480030" cy="369332"/>
          </a:xfrm>
          <a:prstGeom prst="rect">
            <a:avLst/>
          </a:prstGeom>
          <a:noFill/>
        </p:spPr>
        <p:txBody>
          <a:bodyPr wrap="square" rtlCol="0">
            <a:spAutoFit/>
          </a:bodyPr>
          <a:lstStyle/>
          <a:p>
            <a:r>
              <a:rPr lang="en-US" altLang="zh-CN" dirty="0" smtClean="0">
                <a:latin typeface="+mn-ea"/>
                <a:cs typeface="Arial" panose="020B0604020202020204" pitchFamily="34" charset="0"/>
              </a:rPr>
              <a:t>(Mem</a:t>
            </a:r>
            <a:r>
              <a:rPr lang="en-US" altLang="zh-CN" baseline="-25000" dirty="0" smtClean="0">
                <a:latin typeface="+mn-ea"/>
                <a:cs typeface="Arial" panose="020B0604020202020204" pitchFamily="34" charset="0"/>
              </a:rPr>
              <a:t>[PC]</a:t>
            </a:r>
            <a:r>
              <a:rPr lang="en-US" altLang="zh-CN" dirty="0" smtClean="0">
                <a:latin typeface="+mn-ea"/>
                <a:cs typeface="Arial" panose="020B0604020202020204" pitchFamily="34" charset="0"/>
              </a:rPr>
              <a:t>) </a:t>
            </a:r>
            <a:r>
              <a:rPr lang="en-US" altLang="zh-CN" dirty="0" smtClean="0">
                <a:latin typeface="+mn-ea"/>
                <a:cs typeface="Arial" panose="020B0604020202020204" pitchFamily="34" charset="0"/>
                <a:sym typeface="Symbol" panose="05050102010706020507" pitchFamily="18" charset="2"/>
              </a:rPr>
              <a:t> IR</a:t>
            </a:r>
            <a:endParaRPr lang="en-US" altLang="zh-CN" dirty="0">
              <a:latin typeface="+mn-ea"/>
              <a:cs typeface="Arial" panose="020B0604020202020204" pitchFamily="34" charset="0"/>
            </a:endParaRPr>
          </a:p>
        </p:txBody>
      </p:sp>
      <p:sp>
        <p:nvSpPr>
          <p:cNvPr id="335" name="文本框 334"/>
          <p:cNvSpPr txBox="1"/>
          <p:nvPr/>
        </p:nvSpPr>
        <p:spPr>
          <a:xfrm>
            <a:off x="1035050" y="2073358"/>
            <a:ext cx="2038350" cy="369332"/>
          </a:xfrm>
          <a:prstGeom prst="rect">
            <a:avLst/>
          </a:prstGeom>
          <a:noFill/>
        </p:spPr>
        <p:txBody>
          <a:bodyPr wrap="square" rtlCol="0">
            <a:spAutoFit/>
          </a:bodyPr>
          <a:lstStyle/>
          <a:p>
            <a:r>
              <a:rPr lang="en-US" altLang="zh-CN" dirty="0" smtClean="0">
                <a:latin typeface="+mn-ea"/>
                <a:cs typeface="Arial" panose="020B0604020202020204" pitchFamily="34" charset="0"/>
              </a:rPr>
              <a:t>(PC</a:t>
            </a:r>
            <a:r>
              <a:rPr lang="en-US" altLang="zh-CN" dirty="0">
                <a:latin typeface="+mn-ea"/>
                <a:cs typeface="Arial" panose="020B0604020202020204" pitchFamily="34" charset="0"/>
              </a:rPr>
              <a:t>) + </a:t>
            </a:r>
            <a:r>
              <a:rPr lang="en-US" altLang="zh-CN" dirty="0" smtClean="0">
                <a:latin typeface="+mn-ea"/>
                <a:cs typeface="Arial" panose="020B0604020202020204" pitchFamily="34" charset="0"/>
              </a:rPr>
              <a:t>4 </a:t>
            </a:r>
            <a:r>
              <a:rPr lang="en-US" altLang="zh-CN" dirty="0" smtClean="0">
                <a:latin typeface="+mn-ea"/>
                <a:cs typeface="Arial" panose="020B0604020202020204" pitchFamily="34" charset="0"/>
                <a:sym typeface="Symbol" panose="05050102010706020507" pitchFamily="18" charset="2"/>
              </a:rPr>
              <a:t> PC</a:t>
            </a:r>
            <a:r>
              <a:rPr lang="en-US" altLang="zh-CN" dirty="0" smtClean="0">
                <a:latin typeface="+mn-ea"/>
                <a:cs typeface="Arial" panose="020B0604020202020204" pitchFamily="34" charset="0"/>
              </a:rPr>
              <a:t> </a:t>
            </a:r>
            <a:endParaRPr lang="en-US" altLang="zh-CN" dirty="0">
              <a:latin typeface="+mn-ea"/>
              <a:cs typeface="Arial" panose="020B0604020202020204" pitchFamily="34" charset="0"/>
            </a:endParaRPr>
          </a:p>
        </p:txBody>
      </p:sp>
      <p:cxnSp>
        <p:nvCxnSpPr>
          <p:cNvPr id="336" name="直接连接符 33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37" name="组合 336"/>
          <p:cNvGrpSpPr/>
          <p:nvPr/>
        </p:nvGrpSpPr>
        <p:grpSpPr>
          <a:xfrm>
            <a:off x="902269" y="3166558"/>
            <a:ext cx="3203029" cy="360675"/>
            <a:chOff x="907913" y="4866837"/>
            <a:chExt cx="3203029" cy="360675"/>
          </a:xfrm>
        </p:grpSpPr>
        <p:sp>
          <p:nvSpPr>
            <p:cNvPr id="338" name="文本框 3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39" name="文本框 338"/>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0" name="组合 339"/>
          <p:cNvGrpSpPr/>
          <p:nvPr/>
        </p:nvGrpSpPr>
        <p:grpSpPr>
          <a:xfrm>
            <a:off x="901142" y="3562839"/>
            <a:ext cx="3204780" cy="360926"/>
            <a:chOff x="893798" y="4973664"/>
            <a:chExt cx="3204780" cy="360926"/>
          </a:xfrm>
        </p:grpSpPr>
        <p:sp>
          <p:nvSpPr>
            <p:cNvPr id="341" name="文本框 340"/>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2" name="文本框 341"/>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43" name="组合 342"/>
          <p:cNvGrpSpPr/>
          <p:nvPr/>
        </p:nvGrpSpPr>
        <p:grpSpPr>
          <a:xfrm>
            <a:off x="903431" y="3963938"/>
            <a:ext cx="3203622" cy="361662"/>
            <a:chOff x="903431" y="5775214"/>
            <a:chExt cx="3203622" cy="361662"/>
          </a:xfrm>
        </p:grpSpPr>
        <p:sp>
          <p:nvSpPr>
            <p:cNvPr id="344" name="文本框 343"/>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45" name="文本框 344"/>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cxnSp>
        <p:nvCxnSpPr>
          <p:cNvPr id="350" name="直接连接符 349"/>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223" name="圆角矩形 222"/>
          <p:cNvSpPr/>
          <p:nvPr/>
        </p:nvSpPr>
        <p:spPr>
          <a:xfrm>
            <a:off x="3539633" y="4803327"/>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6927407" y="904591"/>
            <a:ext cx="1814917" cy="5436000"/>
            <a:chOff x="6657027" y="905033"/>
            <a:chExt cx="1745034" cy="5436000"/>
          </a:xfrm>
        </p:grpSpPr>
        <p:grpSp>
          <p:nvGrpSpPr>
            <p:cNvPr id="227" name="组合 226"/>
            <p:cNvGrpSpPr/>
            <p:nvPr/>
          </p:nvGrpSpPr>
          <p:grpSpPr>
            <a:xfrm>
              <a:off x="6896161" y="5588876"/>
              <a:ext cx="1404080" cy="150869"/>
              <a:chOff x="8013720" y="5664694"/>
              <a:chExt cx="1480932" cy="159131"/>
            </a:xfrm>
            <a:noFill/>
          </p:grpSpPr>
          <p:cxnSp>
            <p:nvCxnSpPr>
              <p:cNvPr id="285" name="直接连接符 284"/>
              <p:cNvCxnSpPr/>
              <p:nvPr/>
            </p:nvCxnSpPr>
            <p:spPr>
              <a:xfrm>
                <a:off x="8013720" y="5741482"/>
                <a:ext cx="1480932" cy="0"/>
              </a:xfrm>
              <a:prstGeom prst="line">
                <a:avLst/>
              </a:prstGeom>
              <a:grpFill/>
              <a:ln w="19050">
                <a:solidFill>
                  <a:schemeClr val="accent6">
                    <a:lumMod val="75000"/>
                  </a:schemeClr>
                </a:solidFill>
                <a:round/>
                <a:tailEnd type="none" w="lg" len="lg"/>
              </a:ln>
            </p:spPr>
          </p:cxnSp>
          <p:sp>
            <p:nvSpPr>
              <p:cNvPr id="294" name="等腰三角形 293"/>
              <p:cNvSpPr/>
              <p:nvPr/>
            </p:nvSpPr>
            <p:spPr>
              <a:xfrm rot="5400000" flipH="1">
                <a:off x="8624862" y="5669897"/>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28" name="组合 227"/>
            <p:cNvGrpSpPr/>
            <p:nvPr/>
          </p:nvGrpSpPr>
          <p:grpSpPr>
            <a:xfrm>
              <a:off x="6657027" y="905033"/>
              <a:ext cx="1745034" cy="5436000"/>
              <a:chOff x="6657027" y="905033"/>
              <a:chExt cx="1745034" cy="5436000"/>
            </a:xfrm>
          </p:grpSpPr>
          <p:sp>
            <p:nvSpPr>
              <p:cNvPr id="229" name="Rectangle 104"/>
              <p:cNvSpPr>
                <a:spLocks noChangeArrowheads="1"/>
              </p:cNvSpPr>
              <p:nvPr/>
            </p:nvSpPr>
            <p:spPr bwMode="auto">
              <a:xfrm>
                <a:off x="6657027" y="1157452"/>
                <a:ext cx="796118" cy="404462"/>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sp>
            <p:nvSpPr>
              <p:cNvPr id="230" name="上下箭头 229"/>
              <p:cNvSpPr/>
              <p:nvPr/>
            </p:nvSpPr>
            <p:spPr>
              <a:xfrm>
                <a:off x="8186061" y="905033"/>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231" name="Line 7"/>
              <p:cNvSpPr>
                <a:spLocks noChangeShapeType="1"/>
              </p:cNvSpPr>
              <p:nvPr/>
            </p:nvSpPr>
            <p:spPr bwMode="auto">
              <a:xfrm flipH="1">
                <a:off x="7465155" y="1304309"/>
                <a:ext cx="792343"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351" name="组合 350"/>
          <p:cNvGrpSpPr/>
          <p:nvPr/>
        </p:nvGrpSpPr>
        <p:grpSpPr>
          <a:xfrm>
            <a:off x="895208" y="6112482"/>
            <a:ext cx="3202474" cy="369804"/>
            <a:chOff x="963742" y="5718140"/>
            <a:chExt cx="3202474" cy="369804"/>
          </a:xfrm>
        </p:grpSpPr>
        <p:sp>
          <p:nvSpPr>
            <p:cNvPr id="352" name="文本框 351"/>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54" name="文本框 353"/>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pic>
        <p:nvPicPr>
          <p:cNvPr id="17" name="图片 16"/>
          <p:cNvPicPr>
            <a:picLocks noChangeAspect="1"/>
          </p:cNvPicPr>
          <p:nvPr/>
        </p:nvPicPr>
        <p:blipFill>
          <a:blip r:embed="rId1"/>
          <a:stretch>
            <a:fillRect/>
          </a:stretch>
        </p:blipFill>
        <p:spPr>
          <a:xfrm>
            <a:off x="9883481" y="132559"/>
            <a:ext cx="2133785" cy="647756"/>
          </a:xfrm>
          <a:prstGeom prst="rect">
            <a:avLst/>
          </a:prstGeom>
        </p:spPr>
      </p:pic>
      <p:cxnSp>
        <p:nvCxnSpPr>
          <p:cNvPr id="303" name="直接箭头连接符 302"/>
          <p:cNvCxnSpPr/>
          <p:nvPr/>
        </p:nvCxnSpPr>
        <p:spPr>
          <a:xfrm>
            <a:off x="6227736" y="5556903"/>
            <a:ext cx="515972" cy="0"/>
          </a:xfrm>
          <a:prstGeom prst="straightConnector1">
            <a:avLst/>
          </a:prstGeom>
          <a:noFill/>
          <a:ln w="12700">
            <a:solidFill>
              <a:srgbClr val="0000FF"/>
            </a:solidFill>
            <a:round/>
            <a:headEnd w="lg" len="lg"/>
            <a:tailEnd type="stealth" w="lg" len="lg"/>
          </a:ln>
        </p:spPr>
      </p:cxnSp>
      <p:sp>
        <p:nvSpPr>
          <p:cNvPr id="304"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5" name="组合 304"/>
          <p:cNvGrpSpPr/>
          <p:nvPr/>
        </p:nvGrpSpPr>
        <p:grpSpPr>
          <a:xfrm>
            <a:off x="892497" y="5682540"/>
            <a:ext cx="3202474" cy="369332"/>
            <a:chOff x="963742" y="5718140"/>
            <a:chExt cx="3202474" cy="369332"/>
          </a:xfrm>
        </p:grpSpPr>
        <p:sp>
          <p:nvSpPr>
            <p:cNvPr id="306" name="文本框 305"/>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07" name="文本框 306"/>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Zin</a:t>
              </a:r>
              <a:endParaRPr lang="zh-CN" altLang="en-US" b="1" dirty="0">
                <a:latin typeface="+mn-ea"/>
                <a:cs typeface="+mn-ea"/>
              </a:endParaRPr>
            </a:p>
          </p:txBody>
        </p:sp>
      </p:grpSp>
      <p:grpSp>
        <p:nvGrpSpPr>
          <p:cNvPr id="308" name="组合 307"/>
          <p:cNvGrpSpPr/>
          <p:nvPr/>
        </p:nvGrpSpPr>
        <p:grpSpPr>
          <a:xfrm>
            <a:off x="892497" y="5237182"/>
            <a:ext cx="3203029" cy="360215"/>
            <a:chOff x="907913" y="4866837"/>
            <a:chExt cx="3203029" cy="360215"/>
          </a:xfrm>
        </p:grpSpPr>
        <p:sp>
          <p:nvSpPr>
            <p:cNvPr id="309" name="文本框 308"/>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0" name="文本框 309"/>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49" name="文本框 348"/>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355" name="文本框 354"/>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56" name="Rectangle 104"/>
          <p:cNvSpPr>
            <a:spLocks noChangeArrowheads="1"/>
          </p:cNvSpPr>
          <p:nvPr/>
        </p:nvSpPr>
        <p:spPr bwMode="auto">
          <a:xfrm>
            <a:off x="6770065" y="5452109"/>
            <a:ext cx="415159" cy="404562"/>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04" name="圆角矩形 203"/>
          <p:cNvSpPr/>
          <p:nvPr/>
        </p:nvSpPr>
        <p:spPr>
          <a:xfrm>
            <a:off x="1641988" y="4815052"/>
            <a:ext cx="21491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04"/>
                                        </p:tgtEl>
                                      </p:cBhvr>
                                    </p:animEffect>
                                    <p:set>
                                      <p:cBhvr>
                                        <p:cTn id="7" dur="1" fill="hold">
                                          <p:stCondLst>
                                            <p:cond delay="499"/>
                                          </p:stCondLst>
                                        </p:cTn>
                                        <p:tgtEl>
                                          <p:spTgt spid="20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blinds(vertical)">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vertic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51"/>
                                        </p:tgtEl>
                                        <p:attrNameLst>
                                          <p:attrName>style.visibility</p:attrName>
                                        </p:attrNameLst>
                                      </p:cBhvr>
                                      <p:to>
                                        <p:strVal val="visible"/>
                                      </p:to>
                                    </p:set>
                                    <p:animEffect transition="in" filter="blinds(vertical)">
                                      <p:cBhvr>
                                        <p:cTn id="2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04870" cy="2410460"/>
            <a:chOff x="7249" y="1612"/>
            <a:chExt cx="5362" cy="3796"/>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03" cy="923"/>
              <a:chOff x="7160584" y="1763752"/>
              <a:chExt cx="2278832" cy="618353"/>
            </a:xfrm>
            <a:noFill/>
          </p:grpSpPr>
          <p:sp>
            <p:nvSpPr>
              <p:cNvPr id="290"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5789" y="2094448"/>
                <a:ext cx="797153"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276"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67087" y="1090623"/>
            <a:ext cx="3070596" cy="2760345"/>
            <a:chOff x="9566" y="2036"/>
            <a:chExt cx="4836"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66" y="5158"/>
              <a:ext cx="4327" cy="1225"/>
              <a:chOff x="8734721" y="3298294"/>
              <a:chExt cx="2747397" cy="777859"/>
            </a:xfrm>
            <a:noFill/>
          </p:grpSpPr>
          <p:sp>
            <p:nvSpPr>
              <p:cNvPr id="153" name="Text Box 8"/>
              <p:cNvSpPr txBox="1">
                <a:spLocks noChangeArrowheads="1"/>
              </p:cNvSpPr>
              <p:nvPr/>
            </p:nvSpPr>
            <p:spPr bwMode="auto">
              <a:xfrm>
                <a:off x="10224638"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34721" y="3298294"/>
                <a:ext cx="2747397" cy="688872"/>
                <a:chOff x="8734721" y="3298294"/>
                <a:chExt cx="2747397" cy="688872"/>
              </a:xfrm>
              <a:grpFill/>
            </p:grpSpPr>
            <p:grpSp>
              <p:nvGrpSpPr>
                <p:cNvPr id="156" name="组合 155"/>
                <p:cNvGrpSpPr/>
                <p:nvPr/>
              </p:nvGrpSpPr>
              <p:grpSpPr>
                <a:xfrm>
                  <a:off x="8734721" y="3298294"/>
                  <a:ext cx="2747397" cy="404590"/>
                  <a:chOff x="9069758" y="3543889"/>
                  <a:chExt cx="2897645"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2374" y="3225062"/>
                    <a:ext cx="159131" cy="1283431"/>
                    <a:chOff x="6712622" y="5926984"/>
                    <a:chExt cx="159131" cy="1283431"/>
                  </a:xfrm>
                  <a:grpFill/>
                </p:grpSpPr>
                <p:cxnSp>
                  <p:nvCxnSpPr>
                    <p:cNvPr id="164" name="直接连接符 163"/>
                    <p:cNvCxnSpPr/>
                    <p:nvPr/>
                  </p:nvCxnSpPr>
                  <p:spPr>
                    <a:xfrm rot="5400000" flipH="1">
                      <a:off x="6150680" y="6568700"/>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61106" y="4204028"/>
            <a:ext cx="3255645" cy="2050415"/>
            <a:chOff x="13206" y="6636"/>
            <a:chExt cx="5127" cy="3229"/>
          </a:xfrm>
        </p:grpSpPr>
        <p:grpSp>
          <p:nvGrpSpPr>
            <p:cNvPr id="146" name="组合 145"/>
            <p:cNvGrpSpPr/>
            <p:nvPr/>
          </p:nvGrpSpPr>
          <p:grpSpPr>
            <a:xfrm>
              <a:off x="13206" y="6636"/>
              <a:ext cx="5127" cy="3229"/>
              <a:chOff x="8457856" y="4139075"/>
              <a:chExt cx="3253334"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57856" y="4632523"/>
                <a:ext cx="1511179" cy="331686"/>
                <a:chOff x="8382799" y="4779112"/>
                <a:chExt cx="1511179" cy="331686"/>
              </a:xfrm>
              <a:grpFill/>
            </p:grpSpPr>
            <p:sp>
              <p:nvSpPr>
                <p:cNvPr id="27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382799" y="5036628"/>
                  <a:ext cx="1511179"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276" y="3949393"/>
            <a:ext cx="3357880" cy="1982470"/>
            <a:chOff x="7933" y="6261"/>
            <a:chExt cx="5288" cy="3122"/>
          </a:xfrm>
        </p:grpSpPr>
        <p:grpSp>
          <p:nvGrpSpPr>
            <p:cNvPr id="14" name="组合 13"/>
            <p:cNvGrpSpPr/>
            <p:nvPr/>
          </p:nvGrpSpPr>
          <p:grpSpPr>
            <a:xfrm>
              <a:off x="7933" y="6261"/>
              <a:ext cx="5288" cy="3122"/>
              <a:chOff x="5076" y="5757"/>
              <a:chExt cx="528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6" y="5757"/>
                <a:ext cx="5091" cy="3122"/>
                <a:chOff x="5884534" y="3678569"/>
                <a:chExt cx="3233575" cy="1982638"/>
              </a:xfrm>
              <a:noFill/>
            </p:grpSpPr>
            <p:grpSp>
              <p:nvGrpSpPr>
                <p:cNvPr id="192" name="组合 191"/>
                <p:cNvGrpSpPr/>
                <p:nvPr/>
              </p:nvGrpSpPr>
              <p:grpSpPr>
                <a:xfrm>
                  <a:off x="5884534" y="3844472"/>
                  <a:ext cx="3233575" cy="1816735"/>
                  <a:chOff x="5884534" y="3844472"/>
                  <a:chExt cx="3233575"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33575" cy="1816735"/>
                    <a:chOff x="5884534" y="3844472"/>
                    <a:chExt cx="3233575" cy="1816735"/>
                  </a:xfrm>
                  <a:grpFill/>
                </p:grpSpPr>
                <p:grpSp>
                  <p:nvGrpSpPr>
                    <p:cNvPr id="196" name="组合 195"/>
                    <p:cNvGrpSpPr/>
                    <p:nvPr/>
                  </p:nvGrpSpPr>
                  <p:grpSpPr>
                    <a:xfrm>
                      <a:off x="6400893" y="3844472"/>
                      <a:ext cx="2717216" cy="1816735"/>
                      <a:chOff x="6608301" y="4119936"/>
                      <a:chExt cx="2865813"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53911" cy="1843217"/>
                        <a:chOff x="6608301" y="4119936"/>
                        <a:chExt cx="2853911"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43068"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grpSp>
        <p:nvGrpSpPr>
          <p:cNvPr id="331" name="组合 330"/>
          <p:cNvGrpSpPr/>
          <p:nvPr/>
        </p:nvGrpSpPr>
        <p:grpSpPr>
          <a:xfrm>
            <a:off x="901462" y="5682540"/>
            <a:ext cx="3202474" cy="369332"/>
            <a:chOff x="963742" y="5718140"/>
            <a:chExt cx="3202474" cy="369332"/>
          </a:xfrm>
        </p:grpSpPr>
        <p:sp>
          <p:nvSpPr>
            <p:cNvPr id="332" name="文本框 331"/>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33" name="文本框 332"/>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Zin</a:t>
              </a:r>
              <a:endParaRPr lang="zh-CN" altLang="en-US" b="1" dirty="0">
                <a:latin typeface="+mn-ea"/>
                <a:cs typeface="+mn-ea"/>
              </a:endParaRPr>
            </a:p>
          </p:txBody>
        </p:sp>
      </p:grpSp>
      <p:sp>
        <p:nvSpPr>
          <p:cNvPr id="334" name="文本框 333"/>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5" name="文本框 334"/>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6" name="文本框 335"/>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37" name="文本框 336"/>
          <p:cNvSpPr txBox="1"/>
          <p:nvPr/>
        </p:nvSpPr>
        <p:spPr>
          <a:xfrm>
            <a:off x="729782" y="4423807"/>
            <a:ext cx="3908425" cy="815608"/>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a:p>
            <a:pPr fontAlgn="auto">
              <a:lnSpc>
                <a:spcPct val="150000"/>
              </a:lnSpc>
            </a:pPr>
            <a:r>
              <a:rPr lang="en-US" altLang="zh-CN" dirty="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40" name="直接连接符 339"/>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41" name="组合 340"/>
          <p:cNvGrpSpPr/>
          <p:nvPr/>
        </p:nvGrpSpPr>
        <p:grpSpPr>
          <a:xfrm>
            <a:off x="902269" y="3166558"/>
            <a:ext cx="3203029" cy="360675"/>
            <a:chOff x="907913" y="4866837"/>
            <a:chExt cx="3203029" cy="360675"/>
          </a:xfrm>
        </p:grpSpPr>
        <p:sp>
          <p:nvSpPr>
            <p:cNvPr id="345" name="文本框 34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46" name="文本框 34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7" name="组合 346"/>
          <p:cNvGrpSpPr/>
          <p:nvPr/>
        </p:nvGrpSpPr>
        <p:grpSpPr>
          <a:xfrm>
            <a:off x="901142" y="3562839"/>
            <a:ext cx="3204780" cy="360926"/>
            <a:chOff x="893798" y="4973664"/>
            <a:chExt cx="3204780" cy="360926"/>
          </a:xfrm>
        </p:grpSpPr>
        <p:sp>
          <p:nvSpPr>
            <p:cNvPr id="348" name="文本框 347"/>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9" name="文本框 348"/>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50" name="组合 349"/>
          <p:cNvGrpSpPr/>
          <p:nvPr/>
        </p:nvGrpSpPr>
        <p:grpSpPr>
          <a:xfrm>
            <a:off x="903431" y="3963938"/>
            <a:ext cx="3203622" cy="361662"/>
            <a:chOff x="903431" y="5775214"/>
            <a:chExt cx="3203622" cy="361662"/>
          </a:xfrm>
        </p:grpSpPr>
        <p:sp>
          <p:nvSpPr>
            <p:cNvPr id="351" name="文本框 350"/>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52" name="文本框 351"/>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354" name="组合 353"/>
          <p:cNvGrpSpPr/>
          <p:nvPr/>
        </p:nvGrpSpPr>
        <p:grpSpPr>
          <a:xfrm>
            <a:off x="901462" y="5237182"/>
            <a:ext cx="3203029" cy="369547"/>
            <a:chOff x="907913" y="4866837"/>
            <a:chExt cx="3203029" cy="369547"/>
          </a:xfrm>
        </p:grpSpPr>
        <p:sp>
          <p:nvSpPr>
            <p:cNvPr id="355" name="文本框 35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56" name="文本框 355"/>
            <p:cNvSpPr txBox="1"/>
            <p:nvPr/>
          </p:nvSpPr>
          <p:spPr>
            <a:xfrm>
              <a:off x="1338942" y="4867052"/>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cxnSp>
        <p:nvCxnSpPr>
          <p:cNvPr id="357" name="直接连接符 356"/>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59" name="组合 358"/>
          <p:cNvGrpSpPr/>
          <p:nvPr/>
        </p:nvGrpSpPr>
        <p:grpSpPr>
          <a:xfrm>
            <a:off x="895208" y="6112482"/>
            <a:ext cx="3202474" cy="369804"/>
            <a:chOff x="963742" y="5718140"/>
            <a:chExt cx="3202474" cy="369804"/>
          </a:xfrm>
        </p:grpSpPr>
        <p:sp>
          <p:nvSpPr>
            <p:cNvPr id="360" name="文本框 359"/>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61" name="文本框 360"/>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sp>
        <p:nvSpPr>
          <p:cNvPr id="363" name="文本框 362"/>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64" name="文本框 363"/>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17" name="图片 16"/>
          <p:cNvPicPr>
            <a:picLocks noChangeAspect="1"/>
          </p:cNvPicPr>
          <p:nvPr/>
        </p:nvPicPr>
        <p:blipFill>
          <a:blip r:embed="rId1"/>
          <a:stretch>
            <a:fillRect/>
          </a:stretch>
        </p:blipFill>
        <p:spPr>
          <a:xfrm>
            <a:off x="9855161" y="207670"/>
            <a:ext cx="2133785" cy="647756"/>
          </a:xfrm>
          <a:prstGeom prst="rect">
            <a:avLst/>
          </a:prstGeom>
        </p:spPr>
      </p:pic>
      <p:cxnSp>
        <p:nvCxnSpPr>
          <p:cNvPr id="204" name="直接箭头连接符 203"/>
          <p:cNvCxnSpPr/>
          <p:nvPr/>
        </p:nvCxnSpPr>
        <p:spPr>
          <a:xfrm>
            <a:off x="6244638" y="5576990"/>
            <a:ext cx="515913" cy="0"/>
          </a:xfrm>
          <a:prstGeom prst="straightConnector1">
            <a:avLst/>
          </a:prstGeom>
          <a:noFill/>
          <a:ln w="12700">
            <a:solidFill>
              <a:srgbClr val="0000FF"/>
            </a:solidFill>
            <a:round/>
            <a:headEnd w="lg" len="lg"/>
            <a:tailEnd type="stealth" w="lg" len="lg"/>
          </a:ln>
        </p:spPr>
      </p:cxnSp>
      <p:sp>
        <p:nvSpPr>
          <p:cNvPr id="22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26" name="矩形 22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286" name="组合 285"/>
          <p:cNvGrpSpPr/>
          <p:nvPr/>
        </p:nvGrpSpPr>
        <p:grpSpPr>
          <a:xfrm>
            <a:off x="5404993" y="3620739"/>
            <a:ext cx="4211029" cy="360675"/>
            <a:chOff x="907913" y="4866837"/>
            <a:chExt cx="4211029" cy="360675"/>
          </a:xfrm>
        </p:grpSpPr>
        <p:sp>
          <p:nvSpPr>
            <p:cNvPr id="301" name="文本框 30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302" name="文本框 301"/>
            <p:cNvSpPr txBox="1"/>
            <p:nvPr/>
          </p:nvSpPr>
          <p:spPr>
            <a:xfrm>
              <a:off x="1338942" y="4867512"/>
              <a:ext cx="3780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smtClean="0">
                  <a:latin typeface="+mn-ea"/>
                  <a:cs typeface="+mn-ea"/>
                </a:rPr>
                <a:t>AR</a:t>
              </a:r>
              <a:r>
                <a:rPr lang="en-US" altLang="zh-CN" b="1" baseline="-25000" dirty="0" err="1" smtClean="0">
                  <a:latin typeface="+mn-ea"/>
                  <a:cs typeface="+mn-ea"/>
                </a:rPr>
                <a:t>in</a:t>
              </a:r>
              <a:r>
                <a:rPr lang="zh-CN" altLang="en-US" b="1" dirty="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303" name="组合 302"/>
          <p:cNvGrpSpPr/>
          <p:nvPr/>
        </p:nvGrpSpPr>
        <p:grpSpPr>
          <a:xfrm>
            <a:off x="5403866" y="4156496"/>
            <a:ext cx="4212779" cy="372078"/>
            <a:chOff x="893798" y="4974590"/>
            <a:chExt cx="4212779" cy="372078"/>
          </a:xfrm>
        </p:grpSpPr>
        <p:sp>
          <p:nvSpPr>
            <p:cNvPr id="304" name="文本框 303"/>
            <p:cNvSpPr txBox="1"/>
            <p:nvPr/>
          </p:nvSpPr>
          <p:spPr>
            <a:xfrm>
              <a:off x="893798" y="4974590"/>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2</a:t>
              </a:r>
              <a:endParaRPr lang="en-US" altLang="zh-CN" b="1" baseline="-25000" dirty="0">
                <a:solidFill>
                  <a:srgbClr val="0000FF"/>
                </a:solidFill>
              </a:endParaRPr>
            </a:p>
          </p:txBody>
        </p:sp>
        <p:sp>
          <p:nvSpPr>
            <p:cNvPr id="305" name="文本框 304"/>
            <p:cNvSpPr txBox="1"/>
            <p:nvPr/>
          </p:nvSpPr>
          <p:spPr>
            <a:xfrm>
              <a:off x="1326577" y="4977336"/>
              <a:ext cx="3780000" cy="369332"/>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r>
                <a:rPr lang="zh-CN" altLang="en-US" b="1" dirty="0">
                  <a:latin typeface="+mn-ea"/>
                  <a:cs typeface="+mn-ea"/>
                </a:rPr>
                <a:t> </a:t>
              </a:r>
              <a:r>
                <a:rPr lang="zh-CN" altLang="en-US" b="1" dirty="0" smtClean="0">
                  <a:latin typeface="+mn-ea"/>
                  <a:cs typeface="+mn-ea"/>
                </a:rPr>
                <a:t>、</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grpSp>
        <p:nvGrpSpPr>
          <p:cNvPr id="306" name="组合 305"/>
          <p:cNvGrpSpPr/>
          <p:nvPr/>
        </p:nvGrpSpPr>
        <p:grpSpPr>
          <a:xfrm>
            <a:off x="5406155" y="4707064"/>
            <a:ext cx="4211622" cy="362010"/>
            <a:chOff x="903431" y="5773204"/>
            <a:chExt cx="4211622" cy="362010"/>
          </a:xfrm>
        </p:grpSpPr>
        <p:sp>
          <p:nvSpPr>
            <p:cNvPr id="307" name="文本框 306"/>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308" name="文本框 307"/>
            <p:cNvSpPr txBox="1"/>
            <p:nvPr/>
          </p:nvSpPr>
          <p:spPr>
            <a:xfrm>
              <a:off x="1335053" y="5773204"/>
              <a:ext cx="3780000"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a:latin typeface="+mn-ea"/>
                  <a:cs typeface="+mn-ea"/>
                </a:rPr>
                <a:t>、</a:t>
              </a:r>
              <a:r>
                <a:rPr lang="en-US" altLang="zh-CN" b="1" dirty="0" err="1">
                  <a:latin typeface="+mn-ea"/>
                  <a:cs typeface="+mn-ea"/>
                </a:rPr>
                <a:t>PC</a:t>
              </a:r>
              <a:r>
                <a:rPr lang="en-US" altLang="zh-CN" b="1" baseline="-25000" dirty="0" err="1">
                  <a:latin typeface="+mn-ea"/>
                  <a:cs typeface="+mn-ea"/>
                </a:rPr>
                <a:t>in</a:t>
              </a:r>
              <a:endParaRPr lang="zh-CN" altLang="en-US" b="1" dirty="0">
                <a:latin typeface="+mn-ea"/>
                <a:cs typeface="+mn-ea"/>
              </a:endParaRPr>
            </a:p>
          </p:txBody>
        </p:sp>
      </p:grpSp>
      <p:grpSp>
        <p:nvGrpSpPr>
          <p:cNvPr id="309" name="组合 308"/>
          <p:cNvGrpSpPr/>
          <p:nvPr/>
        </p:nvGrpSpPr>
        <p:grpSpPr>
          <a:xfrm>
            <a:off x="5406987" y="5316667"/>
            <a:ext cx="4211622" cy="362010"/>
            <a:chOff x="903431" y="5773204"/>
            <a:chExt cx="4211622" cy="362010"/>
          </a:xfrm>
        </p:grpSpPr>
        <p:sp>
          <p:nvSpPr>
            <p:cNvPr id="310" name="文本框 309"/>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311" name="文本框 310"/>
            <p:cNvSpPr txBox="1"/>
            <p:nvPr/>
          </p:nvSpPr>
          <p:spPr>
            <a:xfrm>
              <a:off x="1335053" y="5773204"/>
              <a:ext cx="3780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sp>
        <p:nvSpPr>
          <p:cNvPr id="47" name="文本框 46"/>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48" name="文本框 47"/>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49" name="文本框 48"/>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51" name="文本框 50"/>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52" name="文本框 51"/>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53" name="直接连接符 52"/>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902269" y="3166558"/>
            <a:ext cx="3203029" cy="360675"/>
            <a:chOff x="907913" y="4866837"/>
            <a:chExt cx="3203029" cy="360675"/>
          </a:xfrm>
        </p:grpSpPr>
        <p:sp>
          <p:nvSpPr>
            <p:cNvPr id="55" name="文本框 5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56" name="文本框 5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57" name="组合 56"/>
          <p:cNvGrpSpPr/>
          <p:nvPr/>
        </p:nvGrpSpPr>
        <p:grpSpPr>
          <a:xfrm>
            <a:off x="901142" y="3562839"/>
            <a:ext cx="3204780" cy="360926"/>
            <a:chOff x="893798" y="4973664"/>
            <a:chExt cx="3204780" cy="360926"/>
          </a:xfrm>
        </p:grpSpPr>
        <p:sp>
          <p:nvSpPr>
            <p:cNvPr id="58" name="文本框 57"/>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59" name="文本框 58"/>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60" name="组合 59"/>
          <p:cNvGrpSpPr/>
          <p:nvPr/>
        </p:nvGrpSpPr>
        <p:grpSpPr>
          <a:xfrm>
            <a:off x="903431" y="3963938"/>
            <a:ext cx="3203622" cy="361662"/>
            <a:chOff x="903431" y="5775214"/>
            <a:chExt cx="3203622" cy="361662"/>
          </a:xfrm>
        </p:grpSpPr>
        <p:sp>
          <p:nvSpPr>
            <p:cNvPr id="61" name="文本框 60"/>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62" name="文本框 61"/>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cxnSp>
        <p:nvCxnSpPr>
          <p:cNvPr id="66" name="直接连接符 65"/>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0058215" y="187411"/>
            <a:ext cx="2133785" cy="647756"/>
          </a:xfrm>
          <a:prstGeom prst="rect">
            <a:avLst/>
          </a:prstGeom>
        </p:spPr>
      </p:pic>
      <p:grpSp>
        <p:nvGrpSpPr>
          <p:cNvPr id="67" name="组合 66"/>
          <p:cNvGrpSpPr/>
          <p:nvPr/>
        </p:nvGrpSpPr>
        <p:grpSpPr>
          <a:xfrm>
            <a:off x="901462" y="5682540"/>
            <a:ext cx="3202474" cy="369332"/>
            <a:chOff x="963742" y="5718140"/>
            <a:chExt cx="3202474" cy="369332"/>
          </a:xfrm>
        </p:grpSpPr>
        <p:sp>
          <p:nvSpPr>
            <p:cNvPr id="71" name="文本框 70"/>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72" name="文本框 71"/>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Zin</a:t>
              </a:r>
              <a:endParaRPr lang="zh-CN" altLang="en-US" b="1" dirty="0">
                <a:latin typeface="+mn-ea"/>
                <a:cs typeface="+mn-ea"/>
              </a:endParaRPr>
            </a:p>
          </p:txBody>
        </p:sp>
      </p:grpSp>
      <p:sp>
        <p:nvSpPr>
          <p:cNvPr id="73" name="文本框 72"/>
          <p:cNvSpPr txBox="1"/>
          <p:nvPr/>
        </p:nvSpPr>
        <p:spPr>
          <a:xfrm>
            <a:off x="729782" y="4423807"/>
            <a:ext cx="3908425" cy="815608"/>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a:p>
            <a:pPr fontAlgn="auto">
              <a:lnSpc>
                <a:spcPct val="150000"/>
              </a:lnSpc>
            </a:pPr>
            <a:r>
              <a:rPr lang="en-US" altLang="zh-CN" dirty="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grpSp>
        <p:nvGrpSpPr>
          <p:cNvPr id="74" name="组合 73"/>
          <p:cNvGrpSpPr/>
          <p:nvPr/>
        </p:nvGrpSpPr>
        <p:grpSpPr>
          <a:xfrm>
            <a:off x="901462" y="5237182"/>
            <a:ext cx="3203029" cy="369547"/>
            <a:chOff x="907913" y="4866837"/>
            <a:chExt cx="3203029" cy="369547"/>
          </a:xfrm>
        </p:grpSpPr>
        <p:sp>
          <p:nvSpPr>
            <p:cNvPr id="75" name="文本框 7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76" name="文本框 75"/>
            <p:cNvSpPr txBox="1"/>
            <p:nvPr/>
          </p:nvSpPr>
          <p:spPr>
            <a:xfrm>
              <a:off x="1338942" y="4867052"/>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77" name="组合 76"/>
          <p:cNvGrpSpPr/>
          <p:nvPr/>
        </p:nvGrpSpPr>
        <p:grpSpPr>
          <a:xfrm>
            <a:off x="895208" y="6112482"/>
            <a:ext cx="3202474" cy="369804"/>
            <a:chOff x="963742" y="5718140"/>
            <a:chExt cx="3202474" cy="369804"/>
          </a:xfrm>
        </p:grpSpPr>
        <p:sp>
          <p:nvSpPr>
            <p:cNvPr id="78" name="文本框 77"/>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79" name="文本框 78"/>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cxnSp>
        <p:nvCxnSpPr>
          <p:cNvPr id="5" name="直接箭头连接符 4"/>
          <p:cNvCxnSpPr>
            <a:stCxn id="56" idx="3"/>
            <a:endCxn id="301" idx="1"/>
          </p:cNvCxnSpPr>
          <p:nvPr/>
        </p:nvCxnSpPr>
        <p:spPr>
          <a:xfrm>
            <a:off x="4105298" y="3347233"/>
            <a:ext cx="1299695" cy="45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76" idx="3"/>
            <a:endCxn id="301" idx="1"/>
          </p:cNvCxnSpPr>
          <p:nvPr/>
        </p:nvCxnSpPr>
        <p:spPr>
          <a:xfrm flipV="1">
            <a:off x="4104491" y="3800739"/>
            <a:ext cx="1300502" cy="1621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9" idx="3"/>
            <a:endCxn id="304" idx="1"/>
          </p:cNvCxnSpPr>
          <p:nvPr/>
        </p:nvCxnSpPr>
        <p:spPr>
          <a:xfrm>
            <a:off x="4105922" y="3742839"/>
            <a:ext cx="1297944" cy="5983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2" idx="3"/>
            <a:endCxn id="304" idx="1"/>
          </p:cNvCxnSpPr>
          <p:nvPr/>
        </p:nvCxnSpPr>
        <p:spPr>
          <a:xfrm flipV="1">
            <a:off x="4103936" y="4341162"/>
            <a:ext cx="1299930" cy="152604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9" idx="3"/>
            <a:endCxn id="307" idx="1"/>
          </p:cNvCxnSpPr>
          <p:nvPr/>
        </p:nvCxnSpPr>
        <p:spPr>
          <a:xfrm flipV="1">
            <a:off x="4097682" y="4889074"/>
            <a:ext cx="1308473" cy="1408074"/>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2" idx="3"/>
            <a:endCxn id="310" idx="1"/>
          </p:cNvCxnSpPr>
          <p:nvPr/>
        </p:nvCxnSpPr>
        <p:spPr>
          <a:xfrm>
            <a:off x="4107053" y="4145600"/>
            <a:ext cx="1299934" cy="1353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par>
                                <p:cTn id="8" presetID="3" presetClass="entr" presetSubtype="5"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par>
                                <p:cTn id="11" presetID="3" presetClass="entr" presetSubtype="5" fill="hold" nodeType="withEffect">
                                  <p:stCondLst>
                                    <p:cond delay="0"/>
                                  </p:stCondLst>
                                  <p:childTnLst>
                                    <p:set>
                                      <p:cBhvr>
                                        <p:cTn id="12" dur="1" fill="hold">
                                          <p:stCondLst>
                                            <p:cond delay="0"/>
                                          </p:stCondLst>
                                        </p:cTn>
                                        <p:tgtEl>
                                          <p:spTgt spid="286"/>
                                        </p:tgtEl>
                                        <p:attrNameLst>
                                          <p:attrName>style.visibility</p:attrName>
                                        </p:attrNameLst>
                                      </p:cBhvr>
                                      <p:to>
                                        <p:strVal val="visible"/>
                                      </p:to>
                                    </p:set>
                                    <p:animEffect transition="in" filter="blinds(vertical)">
                                      <p:cBhvr>
                                        <p:cTn id="13" dur="500"/>
                                        <p:tgtEl>
                                          <p:spTgt spid="28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vertical)">
                                      <p:cBhvr>
                                        <p:cTn id="18" dur="500"/>
                                        <p:tgtEl>
                                          <p:spTgt spid="11"/>
                                        </p:tgtEl>
                                      </p:cBhvr>
                                    </p:animEffect>
                                  </p:childTnLst>
                                </p:cTn>
                              </p:par>
                              <p:par>
                                <p:cTn id="19" presetID="3" presetClass="entr" presetSubtype="5"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vertical)">
                                      <p:cBhvr>
                                        <p:cTn id="21" dur="500"/>
                                        <p:tgtEl>
                                          <p:spTgt spid="9"/>
                                        </p:tgtEl>
                                      </p:cBhvr>
                                    </p:animEffect>
                                  </p:childTnLst>
                                </p:cTn>
                              </p:par>
                              <p:par>
                                <p:cTn id="22" presetID="3" presetClass="entr" presetSubtype="5"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blinds(vertical)">
                                      <p:cBhvr>
                                        <p:cTn id="24" dur="500"/>
                                        <p:tgtEl>
                                          <p:spTgt spid="30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nodeType="withEffect">
                                  <p:stCondLst>
                                    <p:cond delay="0"/>
                                  </p:stCondLst>
                                  <p:childTnLst>
                                    <p:set>
                                      <p:cBhvr>
                                        <p:cTn id="31" dur="1" fill="hold">
                                          <p:stCondLst>
                                            <p:cond delay="0"/>
                                          </p:stCondLst>
                                        </p:cTn>
                                        <p:tgtEl>
                                          <p:spTgt spid="306"/>
                                        </p:tgtEl>
                                        <p:attrNameLst>
                                          <p:attrName>style.visibility</p:attrName>
                                        </p:attrNameLst>
                                      </p:cBhvr>
                                      <p:to>
                                        <p:strVal val="visible"/>
                                      </p:to>
                                    </p:set>
                                    <p:animEffect transition="in" filter="blinds(vertical)">
                                      <p:cBhvr>
                                        <p:cTn id="32" dur="500"/>
                                        <p:tgtEl>
                                          <p:spTgt spid="3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blinds(horizontal)">
                                      <p:cBhvr>
                                        <p:cTn id="4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35524"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70" name="矩形 169"/>
          <p:cNvSpPr/>
          <p:nvPr/>
        </p:nvSpPr>
        <p:spPr>
          <a:xfrm>
            <a:off x="869869" y="315403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731034" y="2725373"/>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175" name="组合 174"/>
          <p:cNvGrpSpPr/>
          <p:nvPr/>
        </p:nvGrpSpPr>
        <p:grpSpPr>
          <a:xfrm>
            <a:off x="6492218" y="923497"/>
            <a:ext cx="4746353" cy="5436000"/>
            <a:chOff x="6492218" y="923497"/>
            <a:chExt cx="4746353" cy="5436000"/>
          </a:xfrm>
        </p:grpSpPr>
        <p:sp>
          <p:nvSpPr>
            <p:cNvPr id="176" name="上下箭头 17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98" name="组合 297"/>
            <p:cNvGrpSpPr/>
            <p:nvPr/>
          </p:nvGrpSpPr>
          <p:grpSpPr>
            <a:xfrm>
              <a:off x="8661741" y="4036418"/>
              <a:ext cx="2576830" cy="1771650"/>
              <a:chOff x="8457856" y="4195326"/>
              <a:chExt cx="2574777" cy="1772203"/>
            </a:xfrm>
            <a:noFill/>
          </p:grpSpPr>
          <p:sp>
            <p:nvSpPr>
              <p:cNvPr id="310"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7" name="组合 316"/>
              <p:cNvGrpSpPr/>
              <p:nvPr/>
            </p:nvGrpSpPr>
            <p:grpSpPr>
              <a:xfrm>
                <a:off x="8457856" y="4813329"/>
                <a:ext cx="1511179" cy="150880"/>
                <a:chOff x="8382799" y="4959918"/>
                <a:chExt cx="1511179" cy="150880"/>
              </a:xfrm>
              <a:grpFill/>
            </p:grpSpPr>
            <p:cxnSp>
              <p:nvCxnSpPr>
                <p:cNvPr id="350" name="直接连接符 349"/>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351" name="等腰三角形 350"/>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2"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343" name="组合 342"/>
              <p:cNvGrpSpPr/>
              <p:nvPr/>
            </p:nvGrpSpPr>
            <p:grpSpPr>
              <a:xfrm>
                <a:off x="9962454" y="5260037"/>
                <a:ext cx="505805" cy="707492"/>
                <a:chOff x="5347918" y="5325265"/>
                <a:chExt cx="505805" cy="707492"/>
              </a:xfrm>
              <a:grpFill/>
            </p:grpSpPr>
            <p:grpSp>
              <p:nvGrpSpPr>
                <p:cNvPr id="344" name="组合 343"/>
                <p:cNvGrpSpPr/>
                <p:nvPr/>
              </p:nvGrpSpPr>
              <p:grpSpPr>
                <a:xfrm>
                  <a:off x="5347918" y="5325265"/>
                  <a:ext cx="505805" cy="707492"/>
                  <a:chOff x="5347918" y="5325265"/>
                  <a:chExt cx="505805" cy="707492"/>
                </a:xfrm>
                <a:grpFill/>
              </p:grpSpPr>
              <p:sp>
                <p:nvSpPr>
                  <p:cNvPr id="347"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8" name="流程图: 手动操作 347"/>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49" name="Line 7"/>
                  <p:cNvSpPr>
                    <a:spLocks noChangeShapeType="1"/>
                  </p:cNvSpPr>
                  <p:nvPr/>
                </p:nvSpPr>
                <p:spPr bwMode="auto">
                  <a:xfrm rot="16200000">
                    <a:off x="53925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45" name="矩形 344"/>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346" name="矩形 345"/>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299" name="组合 298"/>
            <p:cNvGrpSpPr/>
            <p:nvPr/>
          </p:nvGrpSpPr>
          <p:grpSpPr>
            <a:xfrm>
              <a:off x="6492218" y="3949395"/>
              <a:ext cx="2048123" cy="404556"/>
              <a:chOff x="7054760" y="3678569"/>
              <a:chExt cx="2048623" cy="404590"/>
            </a:xfrm>
            <a:noFill/>
          </p:grpSpPr>
          <p:sp>
            <p:nvSpPr>
              <p:cNvPr id="301" name="Line 7"/>
              <p:cNvSpPr>
                <a:spLocks noChangeShapeType="1"/>
              </p:cNvSpPr>
              <p:nvPr/>
            </p:nvSpPr>
            <p:spPr bwMode="auto">
              <a:xfrm flipH="1">
                <a:off x="7465092" y="3843798"/>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9" name="Rectangle 104"/>
              <p:cNvSpPr>
                <a:spLocks noChangeArrowheads="1"/>
              </p:cNvSpPr>
              <p:nvPr/>
            </p:nvSpPr>
            <p:spPr bwMode="auto">
              <a:xfrm>
                <a:off x="7054760" y="3678569"/>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300" name="矩形 299"/>
            <p:cNvSpPr/>
            <p:nvPr/>
          </p:nvSpPr>
          <p:spPr>
            <a:xfrm>
              <a:off x="10126333" y="5818284"/>
              <a:ext cx="469949"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grpSp>
        <p:nvGrpSpPr>
          <p:cNvPr id="352" name="组合 351"/>
          <p:cNvGrpSpPr/>
          <p:nvPr/>
        </p:nvGrpSpPr>
        <p:grpSpPr>
          <a:xfrm>
            <a:off x="902269" y="3689064"/>
            <a:ext cx="3199627" cy="360675"/>
            <a:chOff x="907913" y="4866837"/>
            <a:chExt cx="3199627" cy="360675"/>
          </a:xfrm>
        </p:grpSpPr>
        <p:sp>
          <p:nvSpPr>
            <p:cNvPr id="353" name="文本框 35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54" name="文本框 353"/>
            <p:cNvSpPr txBox="1"/>
            <p:nvPr/>
          </p:nvSpPr>
          <p:spPr>
            <a:xfrm>
              <a:off x="1335540"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55" name="Text Box 36"/>
          <p:cNvSpPr txBox="1">
            <a:spLocks noChangeArrowheads="1"/>
          </p:cNvSpPr>
          <p:nvPr/>
        </p:nvSpPr>
        <p:spPr bwMode="auto">
          <a:xfrm>
            <a:off x="10604207" y="5824088"/>
            <a:ext cx="512174" cy="2456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pic>
        <p:nvPicPr>
          <p:cNvPr id="3" name="图片 2"/>
          <p:cNvPicPr>
            <a:picLocks noChangeAspect="1"/>
          </p:cNvPicPr>
          <p:nvPr/>
        </p:nvPicPr>
        <p:blipFill>
          <a:blip r:embed="rId1"/>
          <a:stretch>
            <a:fillRect/>
          </a:stretch>
        </p:blipFill>
        <p:spPr>
          <a:xfrm>
            <a:off x="9842587" y="266247"/>
            <a:ext cx="2133785" cy="647756"/>
          </a:xfrm>
          <a:prstGeom prst="rect">
            <a:avLst/>
          </a:prstGeom>
        </p:spPr>
      </p:pic>
      <p:cxnSp>
        <p:nvCxnSpPr>
          <p:cNvPr id="356" name="直接箭头连接符 355"/>
          <p:cNvCxnSpPr/>
          <p:nvPr/>
        </p:nvCxnSpPr>
        <p:spPr>
          <a:xfrm>
            <a:off x="6244638" y="5577584"/>
            <a:ext cx="515913" cy="0"/>
          </a:xfrm>
          <a:prstGeom prst="straightConnector1">
            <a:avLst/>
          </a:prstGeom>
          <a:noFill/>
          <a:ln w="12700">
            <a:solidFill>
              <a:srgbClr val="0000FF"/>
            </a:solidFill>
            <a:round/>
            <a:headEnd w="lg" len="lg"/>
            <a:tailEnd type="stealth" w="lg" len="lg"/>
          </a:ln>
        </p:spPr>
      </p:cxnSp>
      <p:sp>
        <p:nvSpPr>
          <p:cNvPr id="35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linds(vertical)">
                                      <p:cBhvr>
                                        <p:cTn id="7" dur="500"/>
                                        <p:tgtEl>
                                          <p:spTgt spid="16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blinds(vertical)">
                                      <p:cBhvr>
                                        <p:cTn id="10" dur="500"/>
                                        <p:tgtEl>
                                          <p:spTgt spid="16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blinds(vertical)">
                                      <p:cBhvr>
                                        <p:cTn id="15" dur="500"/>
                                        <p:tgtEl>
                                          <p:spTgt spid="16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blinds(vertical)">
                                      <p:cBhvr>
                                        <p:cTn id="20" dur="500"/>
                                        <p:tgtEl>
                                          <p:spTgt spid="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blinds(vertical)">
                                      <p:cBhvr>
                                        <p:cTn id="25" dur="500"/>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blinds(horizontal)">
                                      <p:cBhvr>
                                        <p:cTn id="30" dur="500"/>
                                        <p:tgtEl>
                                          <p:spTgt spid="17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352"/>
                                        </p:tgtEl>
                                        <p:attrNameLst>
                                          <p:attrName>style.visibility</p:attrName>
                                        </p:attrNameLst>
                                      </p:cBhvr>
                                      <p:to>
                                        <p:strVal val="visible"/>
                                      </p:to>
                                    </p:set>
                                    <p:animEffect transition="in" filter="blinds(vertical)">
                                      <p:cBhvr>
                                        <p:cTn id="35"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70" grpId="0"/>
      <p:bldP spid="1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24638"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执行阶段的数据通路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777247" y="3253442"/>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sp>
        <p:nvSpPr>
          <p:cNvPr id="174" name="矩形 173"/>
          <p:cNvSpPr/>
          <p:nvPr/>
        </p:nvSpPr>
        <p:spPr>
          <a:xfrm>
            <a:off x="731034" y="270360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358" name="Rectangle 104"/>
          <p:cNvSpPr>
            <a:spLocks noChangeArrowheads="1"/>
          </p:cNvSpPr>
          <p:nvPr/>
        </p:nvSpPr>
        <p:spPr bwMode="auto">
          <a:xfrm>
            <a:off x="6491240" y="3949391"/>
            <a:ext cx="399094"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nvGrpSpPr>
          <p:cNvPr id="389" name="组合 388"/>
          <p:cNvGrpSpPr/>
          <p:nvPr/>
        </p:nvGrpSpPr>
        <p:grpSpPr>
          <a:xfrm>
            <a:off x="883607" y="3875676"/>
            <a:ext cx="3600584" cy="370800"/>
            <a:chOff x="907913" y="4866837"/>
            <a:chExt cx="3600584" cy="370800"/>
          </a:xfrm>
        </p:grpSpPr>
        <p:sp>
          <p:nvSpPr>
            <p:cNvPr id="390" name="文本框 389"/>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91" name="文本框 390"/>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52455" y="219850"/>
            <a:ext cx="2133785" cy="647756"/>
          </a:xfrm>
          <a:prstGeom prst="rect">
            <a:avLst/>
          </a:prstGeom>
        </p:spPr>
      </p:pic>
      <p:cxnSp>
        <p:nvCxnSpPr>
          <p:cNvPr id="298" name="直接箭头连接符 297"/>
          <p:cNvCxnSpPr/>
          <p:nvPr/>
        </p:nvCxnSpPr>
        <p:spPr>
          <a:xfrm>
            <a:off x="6265612" y="5568876"/>
            <a:ext cx="515913" cy="0"/>
          </a:xfrm>
          <a:prstGeom prst="straightConnector1">
            <a:avLst/>
          </a:prstGeom>
          <a:noFill/>
          <a:ln w="12700">
            <a:solidFill>
              <a:srgbClr val="0000FF"/>
            </a:solidFill>
            <a:round/>
            <a:headEnd w="lg" len="lg"/>
            <a:tailEnd type="stealth" w="lg" len="lg"/>
          </a:ln>
        </p:spPr>
      </p:cxnSp>
      <p:sp>
        <p:nvSpPr>
          <p:cNvPr id="299"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300" name="组合 299"/>
          <p:cNvGrpSpPr/>
          <p:nvPr/>
        </p:nvGrpSpPr>
        <p:grpSpPr>
          <a:xfrm>
            <a:off x="6352977" y="923497"/>
            <a:ext cx="4885022" cy="5436000"/>
            <a:chOff x="6352977" y="923497"/>
            <a:chExt cx="4885022" cy="5436000"/>
          </a:xfrm>
        </p:grpSpPr>
        <p:sp>
          <p:nvSpPr>
            <p:cNvPr id="301" name="上下箭头 300"/>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09" name="组合 308"/>
            <p:cNvGrpSpPr/>
            <p:nvPr/>
          </p:nvGrpSpPr>
          <p:grpSpPr>
            <a:xfrm>
              <a:off x="8661106" y="4036141"/>
              <a:ext cx="2576607" cy="2042436"/>
              <a:chOff x="8457856" y="4195326"/>
              <a:chExt cx="2574778" cy="2042879"/>
            </a:xfrm>
            <a:noFill/>
          </p:grpSpPr>
          <p:sp>
            <p:nvSpPr>
              <p:cNvPr id="40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04" name="组合 403"/>
              <p:cNvGrpSpPr/>
              <p:nvPr/>
            </p:nvGrpSpPr>
            <p:grpSpPr>
              <a:xfrm>
                <a:off x="8457856" y="4813329"/>
                <a:ext cx="1511179" cy="150880"/>
                <a:chOff x="8382799" y="4959918"/>
                <a:chExt cx="1511179" cy="150880"/>
              </a:xfrm>
              <a:grpFill/>
            </p:grpSpPr>
            <p:cxnSp>
              <p:nvCxnSpPr>
                <p:cNvPr id="416" name="直接连接符 415"/>
                <p:cNvCxnSpPr/>
                <p:nvPr/>
              </p:nvCxnSpPr>
              <p:spPr>
                <a:xfrm flipH="1">
                  <a:off x="8382799" y="5036628"/>
                  <a:ext cx="1511179" cy="0"/>
                </a:xfrm>
                <a:prstGeom prst="line">
                  <a:avLst/>
                </a:prstGeom>
                <a:grpFill/>
                <a:ln w="19050">
                  <a:solidFill>
                    <a:srgbClr val="000000"/>
                  </a:solidFill>
                  <a:round/>
                  <a:tailEnd type="none" w="lg" len="lg"/>
                </a:ln>
              </p:spPr>
            </p:cxnSp>
            <p:sp>
              <p:nvSpPr>
                <p:cNvPr id="417" name="等腰三角形 416"/>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5"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6"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08" name="组合 407"/>
              <p:cNvGrpSpPr/>
              <p:nvPr/>
            </p:nvGrpSpPr>
            <p:grpSpPr>
              <a:xfrm>
                <a:off x="9962454" y="5260037"/>
                <a:ext cx="505805" cy="707492"/>
                <a:chOff x="5347918" y="5325265"/>
                <a:chExt cx="505805" cy="707492"/>
              </a:xfrm>
              <a:grpFill/>
            </p:grpSpPr>
            <p:grpSp>
              <p:nvGrpSpPr>
                <p:cNvPr id="410" name="组合 409"/>
                <p:cNvGrpSpPr/>
                <p:nvPr/>
              </p:nvGrpSpPr>
              <p:grpSpPr>
                <a:xfrm>
                  <a:off x="5347918" y="5325265"/>
                  <a:ext cx="505805" cy="707492"/>
                  <a:chOff x="5347918" y="5325265"/>
                  <a:chExt cx="505805" cy="707492"/>
                </a:xfrm>
                <a:grpFill/>
              </p:grpSpPr>
              <p:sp>
                <p:nvSpPr>
                  <p:cNvPr id="413"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4" name="流程图: 手动操作 413"/>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15"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1" name="矩形 410"/>
                <p:cNvSpPr/>
                <p:nvPr/>
              </p:nvSpPr>
              <p:spPr>
                <a:xfrm>
                  <a:off x="5374512" y="5547084"/>
                  <a:ext cx="277443" cy="29245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412" name="矩形 411"/>
                <p:cNvSpPr/>
                <p:nvPr/>
              </p:nvSpPr>
              <p:spPr>
                <a:xfrm>
                  <a:off x="5563998" y="5547084"/>
                  <a:ext cx="277443" cy="29245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40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grpSp>
          <p:nvGrpSpPr>
            <p:cNvPr id="310" name="组合 309"/>
            <p:cNvGrpSpPr/>
            <p:nvPr/>
          </p:nvGrpSpPr>
          <p:grpSpPr>
            <a:xfrm>
              <a:off x="6352977" y="923497"/>
              <a:ext cx="4885022" cy="5436000"/>
              <a:chOff x="6363041" y="923497"/>
              <a:chExt cx="4885022" cy="5436000"/>
            </a:xfrm>
          </p:grpSpPr>
          <p:grpSp>
            <p:nvGrpSpPr>
              <p:cNvPr id="317" name="组合 316"/>
              <p:cNvGrpSpPr/>
              <p:nvPr/>
            </p:nvGrpSpPr>
            <p:grpSpPr>
              <a:xfrm>
                <a:off x="6363041" y="4152593"/>
                <a:ext cx="2180590" cy="1707515"/>
                <a:chOff x="6715" y="6077"/>
                <a:chExt cx="3434" cy="2689"/>
              </a:xfrm>
            </p:grpSpPr>
            <p:sp>
              <p:nvSpPr>
                <p:cNvPr id="354" name="任意多边形 353"/>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355" name="组合 354"/>
                <p:cNvGrpSpPr/>
                <p:nvPr/>
              </p:nvGrpSpPr>
              <p:grpSpPr>
                <a:xfrm>
                  <a:off x="7039" y="6479"/>
                  <a:ext cx="1949" cy="2287"/>
                  <a:chOff x="7378729" y="4430628"/>
                  <a:chExt cx="1305627" cy="1532525"/>
                </a:xfrm>
                <a:noFill/>
              </p:grpSpPr>
              <p:sp>
                <p:nvSpPr>
                  <p:cNvPr id="396" name="矩形 395"/>
                  <p:cNvSpPr/>
                  <p:nvPr/>
                </p:nvSpPr>
                <p:spPr>
                  <a:xfrm>
                    <a:off x="7497946" y="4825396"/>
                    <a:ext cx="598972"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397" name="直接连接符 396"/>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398"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400" name="直接连接符 399"/>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4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6" name="组合 355"/>
                <p:cNvGrpSpPr/>
                <p:nvPr/>
              </p:nvGrpSpPr>
              <p:grpSpPr>
                <a:xfrm rot="16200000">
                  <a:off x="8778" y="6244"/>
                  <a:ext cx="797" cy="463"/>
                  <a:chOff x="8835" y="9279"/>
                  <a:chExt cx="797" cy="463"/>
                </a:xfrm>
              </p:grpSpPr>
              <p:sp>
                <p:nvSpPr>
                  <p:cNvPr id="393" name="流程图: 手动操作 392"/>
                  <p:cNvSpPr/>
                  <p:nvPr/>
                </p:nvSpPr>
                <p:spPr>
                  <a:xfrm rot="10800000">
                    <a:off x="8835" y="9327"/>
                    <a:ext cx="797" cy="338"/>
                  </a:xfrm>
                  <a:prstGeom prst="flowChartManualOperation">
                    <a:avLst/>
                  </a:prstGeom>
                  <a:solidFill>
                    <a:schemeClr val="accent6">
                      <a:lumMod val="7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4" name="矩形 393"/>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95" name="矩形 394"/>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392"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2" name="组合 331"/>
              <p:cNvGrpSpPr/>
              <p:nvPr/>
            </p:nvGrpSpPr>
            <p:grpSpPr>
              <a:xfrm>
                <a:off x="8501511" y="923497"/>
                <a:ext cx="2746552" cy="5436000"/>
                <a:chOff x="8501511" y="923497"/>
                <a:chExt cx="2746552" cy="5436000"/>
              </a:xfrm>
            </p:grpSpPr>
            <p:grpSp>
              <p:nvGrpSpPr>
                <p:cNvPr id="333" name="组合 332"/>
                <p:cNvGrpSpPr/>
                <p:nvPr/>
              </p:nvGrpSpPr>
              <p:grpSpPr>
                <a:xfrm>
                  <a:off x="8501511" y="923497"/>
                  <a:ext cx="2746552" cy="5436000"/>
                  <a:chOff x="1643976" y="998703"/>
                  <a:chExt cx="2746552" cy="5436000"/>
                </a:xfrm>
              </p:grpSpPr>
              <p:grpSp>
                <p:nvGrpSpPr>
                  <p:cNvPr id="344" name="组合 343"/>
                  <p:cNvGrpSpPr/>
                  <p:nvPr/>
                </p:nvGrpSpPr>
                <p:grpSpPr>
                  <a:xfrm>
                    <a:off x="1643976" y="998703"/>
                    <a:ext cx="2746315" cy="5436000"/>
                    <a:chOff x="8491970" y="923497"/>
                    <a:chExt cx="2746315" cy="5436000"/>
                  </a:xfrm>
                </p:grpSpPr>
                <p:sp>
                  <p:nvSpPr>
                    <p:cNvPr id="346" name="上下箭头 34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47" name="组合 346"/>
                    <p:cNvGrpSpPr/>
                    <p:nvPr/>
                  </p:nvGrpSpPr>
                  <p:grpSpPr>
                    <a:xfrm>
                      <a:off x="8661742" y="4059004"/>
                      <a:ext cx="2576543" cy="1157254"/>
                      <a:chOff x="8457856" y="4217921"/>
                      <a:chExt cx="2574490" cy="1157616"/>
                    </a:xfrm>
                    <a:noFill/>
                  </p:grpSpPr>
                  <p:sp>
                    <p:nvSpPr>
                      <p:cNvPr id="348" name="Rectangle 104"/>
                      <p:cNvSpPr>
                        <a:spLocks noChangeArrowheads="1"/>
                      </p:cNvSpPr>
                      <p:nvPr/>
                    </p:nvSpPr>
                    <p:spPr bwMode="auto">
                      <a:xfrm>
                        <a:off x="9954653" y="4217921"/>
                        <a:ext cx="1077271" cy="1057710"/>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9" name="组合 348"/>
                      <p:cNvGrpSpPr/>
                      <p:nvPr/>
                    </p:nvGrpSpPr>
                    <p:grpSpPr>
                      <a:xfrm>
                        <a:off x="8457856" y="4813329"/>
                        <a:ext cx="1511179" cy="150880"/>
                        <a:chOff x="8382799" y="4959918"/>
                        <a:chExt cx="1511179" cy="150880"/>
                      </a:xfrm>
                      <a:grpFill/>
                    </p:grpSpPr>
                    <p:cxnSp>
                      <p:nvCxnSpPr>
                        <p:cNvPr id="352" name="直接连接符 351"/>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353" name="等腰三角形 352"/>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grpSp>
              <p:sp>
                <p:nvSpPr>
                  <p:cNvPr id="345" name="Text Box 36"/>
                  <p:cNvSpPr txBox="1">
                    <a:spLocks noChangeArrowheads="1"/>
                  </p:cNvSpPr>
                  <p:nvPr/>
                </p:nvSpPr>
                <p:spPr bwMode="auto">
                  <a:xfrm>
                    <a:off x="3888159" y="4915387"/>
                    <a:ext cx="502369" cy="3838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43" name="矩形 342"/>
                <p:cNvSpPr/>
                <p:nvPr/>
              </p:nvSpPr>
              <p:spPr>
                <a:xfrm>
                  <a:off x="10412909" y="5808466"/>
                  <a:ext cx="389034"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chemeClr val="bg1"/>
                      </a:solidFill>
                      <a:latin typeface="+mn-ea"/>
                      <a:cs typeface="Segoe UI Black" panose="020B0A02040204020203" pitchFamily="34" charset="0"/>
                    </a:rPr>
                    <a:t>rt</a:t>
                  </a:r>
                  <a:endParaRPr lang="zh-CN" altLang="en-US" sz="1600" dirty="0"/>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blinds(vertical)">
                                      <p:cBhvr>
                                        <p:cTn id="12" dur="500"/>
                                        <p:tgtEl>
                                          <p:spTgt spid="3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blinds(horizontal)">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执行阶段的数据通路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830170" y="3267538"/>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74" name="矩形 173"/>
          <p:cNvSpPr/>
          <p:nvPr/>
        </p:nvSpPr>
        <p:spPr>
          <a:xfrm>
            <a:off x="731034" y="2703601"/>
            <a:ext cx="1649730" cy="39878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98" name="圆角矩形 297"/>
          <p:cNvSpPr/>
          <p:nvPr/>
        </p:nvSpPr>
        <p:spPr>
          <a:xfrm>
            <a:off x="868776" y="3275392"/>
            <a:ext cx="3344074" cy="45139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Rectangle 104"/>
          <p:cNvSpPr>
            <a:spLocks noChangeArrowheads="1"/>
          </p:cNvSpPr>
          <p:nvPr/>
        </p:nvSpPr>
        <p:spPr bwMode="auto">
          <a:xfrm>
            <a:off x="6784039" y="5459422"/>
            <a:ext cx="399090" cy="40442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grpSp>
        <p:nvGrpSpPr>
          <p:cNvPr id="300" name="组合 299"/>
          <p:cNvGrpSpPr/>
          <p:nvPr/>
        </p:nvGrpSpPr>
        <p:grpSpPr>
          <a:xfrm>
            <a:off x="7173833" y="911199"/>
            <a:ext cx="4075991" cy="5436000"/>
            <a:chOff x="7173833" y="911199"/>
            <a:chExt cx="4075991" cy="5436000"/>
          </a:xfrm>
        </p:grpSpPr>
        <p:sp>
          <p:nvSpPr>
            <p:cNvPr id="301" name="上下箭头 300"/>
            <p:cNvSpPr/>
            <p:nvPr/>
          </p:nvSpPr>
          <p:spPr>
            <a:xfrm>
              <a:off x="8491233" y="911199"/>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09" name="组合 308"/>
            <p:cNvGrpSpPr/>
            <p:nvPr/>
          </p:nvGrpSpPr>
          <p:grpSpPr>
            <a:xfrm>
              <a:off x="8656855" y="4035782"/>
              <a:ext cx="2573397" cy="1765866"/>
              <a:chOff x="8461575" y="4195326"/>
              <a:chExt cx="2571059" cy="1766488"/>
            </a:xfrm>
            <a:noFill/>
          </p:grpSpPr>
          <p:sp>
            <p:nvSpPr>
              <p:cNvPr id="343"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4"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5"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6"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7"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348" name="组合 347"/>
              <p:cNvGrpSpPr/>
              <p:nvPr/>
            </p:nvGrpSpPr>
            <p:grpSpPr>
              <a:xfrm>
                <a:off x="10512220" y="5269508"/>
                <a:ext cx="505805" cy="692306"/>
                <a:chOff x="5347918" y="5340451"/>
                <a:chExt cx="505805" cy="692306"/>
              </a:xfrm>
              <a:grpFill/>
            </p:grpSpPr>
            <p:grpSp>
              <p:nvGrpSpPr>
                <p:cNvPr id="349" name="组合 348"/>
                <p:cNvGrpSpPr/>
                <p:nvPr/>
              </p:nvGrpSpPr>
              <p:grpSpPr>
                <a:xfrm>
                  <a:off x="5347918" y="5340451"/>
                  <a:ext cx="505805" cy="692306"/>
                  <a:chOff x="5347918" y="5340451"/>
                  <a:chExt cx="505805" cy="692306"/>
                </a:xfrm>
                <a:grpFill/>
              </p:grpSpPr>
              <p:sp>
                <p:nvSpPr>
                  <p:cNvPr id="352" name="Line 7"/>
                  <p:cNvSpPr>
                    <a:spLocks noChangeShapeType="1"/>
                  </p:cNvSpPr>
                  <p:nvPr/>
                </p:nvSpPr>
                <p:spPr bwMode="auto">
                  <a:xfrm rot="16200000" flipV="1">
                    <a:off x="5469521" y="5456339"/>
                    <a:ext cx="23177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3" name="流程图: 手动操作 352"/>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54"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0" name="矩形 349"/>
                <p:cNvSpPr/>
                <p:nvPr/>
              </p:nvSpPr>
              <p:spPr>
                <a:xfrm>
                  <a:off x="5374512" y="5547719"/>
                  <a:ext cx="277388" cy="29249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351" name="矩形 350"/>
                <p:cNvSpPr/>
                <p:nvPr/>
              </p:nvSpPr>
              <p:spPr>
                <a:xfrm>
                  <a:off x="5563998" y="5547719"/>
                  <a:ext cx="277388" cy="29249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310" name="组合 309"/>
            <p:cNvGrpSpPr/>
            <p:nvPr/>
          </p:nvGrpSpPr>
          <p:grpSpPr>
            <a:xfrm>
              <a:off x="7173833" y="5590811"/>
              <a:ext cx="1367908" cy="150867"/>
              <a:chOff x="7323129" y="5740107"/>
              <a:chExt cx="1367908" cy="150867"/>
            </a:xfrm>
            <a:solidFill>
              <a:schemeClr val="accent6">
                <a:lumMod val="75000"/>
              </a:schemeClr>
            </a:solidFill>
          </p:grpSpPr>
          <p:cxnSp>
            <p:nvCxnSpPr>
              <p:cNvPr id="332" name="直接连接符 331"/>
              <p:cNvCxnSpPr/>
              <p:nvPr/>
            </p:nvCxnSpPr>
            <p:spPr>
              <a:xfrm>
                <a:off x="7323129" y="5812898"/>
                <a:ext cx="1367908" cy="0"/>
              </a:xfrm>
              <a:prstGeom prst="line">
                <a:avLst/>
              </a:prstGeom>
              <a:grpFill/>
              <a:ln w="19050">
                <a:solidFill>
                  <a:schemeClr val="accent6">
                    <a:lumMod val="75000"/>
                  </a:schemeClr>
                </a:solidFill>
                <a:round/>
                <a:tailEnd type="none" w="lg" len="lg"/>
              </a:ln>
            </p:spPr>
          </p:cxnSp>
          <p:sp>
            <p:nvSpPr>
              <p:cNvPr id="333" name="等腰三角形 332"/>
              <p:cNvSpPr/>
              <p:nvPr/>
            </p:nvSpPr>
            <p:spPr>
              <a:xfrm rot="5400000" flipH="1">
                <a:off x="7925160" y="5745051"/>
                <a:ext cx="150867" cy="140979"/>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17" name="矩形 316"/>
            <p:cNvSpPr/>
            <p:nvPr/>
          </p:nvSpPr>
          <p:spPr>
            <a:xfrm>
              <a:off x="10860790" y="5799135"/>
              <a:ext cx="389034"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chemeClr val="bg1"/>
                  </a:solidFill>
                  <a:latin typeface="+mn-ea"/>
                  <a:cs typeface="Segoe UI Black" panose="020B0A02040204020203" pitchFamily="34" charset="0"/>
                </a:rPr>
                <a:t>rd</a:t>
              </a:r>
              <a:endParaRPr lang="zh-CN" altLang="en-US" sz="1600" dirty="0"/>
            </a:p>
          </p:txBody>
        </p:sp>
      </p:grpSp>
      <p:grpSp>
        <p:nvGrpSpPr>
          <p:cNvPr id="355" name="组合 354"/>
          <p:cNvGrpSpPr/>
          <p:nvPr/>
        </p:nvGrpSpPr>
        <p:grpSpPr>
          <a:xfrm>
            <a:off x="885718" y="3881827"/>
            <a:ext cx="3204584" cy="370007"/>
            <a:chOff x="907913" y="4866837"/>
            <a:chExt cx="3204584" cy="370007"/>
          </a:xfrm>
        </p:grpSpPr>
        <p:sp>
          <p:nvSpPr>
            <p:cNvPr id="356" name="文本框 35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392" name="文本框 391"/>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25541" y="187909"/>
            <a:ext cx="2133785" cy="647756"/>
          </a:xfrm>
          <a:prstGeom prst="rect">
            <a:avLst/>
          </a:prstGeom>
        </p:spPr>
      </p:pic>
      <p:cxnSp>
        <p:nvCxnSpPr>
          <p:cNvPr id="358" name="直接箭头连接符 357"/>
          <p:cNvCxnSpPr/>
          <p:nvPr/>
        </p:nvCxnSpPr>
        <p:spPr>
          <a:xfrm>
            <a:off x="6255722" y="5587707"/>
            <a:ext cx="515913" cy="0"/>
          </a:xfrm>
          <a:prstGeom prst="straightConnector1">
            <a:avLst/>
          </a:prstGeom>
          <a:noFill/>
          <a:ln w="12700">
            <a:solidFill>
              <a:srgbClr val="0000FF"/>
            </a:solidFill>
            <a:round/>
            <a:headEnd w="lg" len="lg"/>
            <a:tailEnd type="stealth" w="lg" len="lg"/>
          </a:ln>
        </p:spPr>
      </p:cxnSp>
      <p:sp>
        <p:nvSpPr>
          <p:cNvPr id="359"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blinds(vertical)">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blinds(vertical)">
                                      <p:cBhvr>
                                        <p:cTn id="12" dur="500"/>
                                        <p:tgtEl>
                                          <p:spTgt spid="3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blinds(vertical)">
                                      <p:cBhvr>
                                        <p:cTn id="17"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532059" y="22583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5" name="文本框 4"/>
          <p:cNvSpPr txBox="1"/>
          <p:nvPr/>
        </p:nvSpPr>
        <p:spPr>
          <a:xfrm>
            <a:off x="967332" y="1531015"/>
            <a:ext cx="10611258" cy="461665"/>
          </a:xfrm>
          <a:prstGeom prst="rect">
            <a:avLst/>
          </a:prstGeom>
          <a:noFill/>
        </p:spPr>
        <p:txBody>
          <a:bodyPr wrap="square" rtlCol="0">
            <a:spAutoFit/>
          </a:bodyPr>
          <a:lstStyle/>
          <a:p>
            <a:r>
              <a:rPr lang="zh-CN" altLang="en-US" sz="2400" dirty="0">
                <a:solidFill>
                  <a:srgbClr val="3438F6"/>
                </a:solidFill>
                <a:latin typeface="+mn-ea"/>
                <a:cs typeface="Segoe UI Black" panose="020B0A02040204020203" pitchFamily="34" charset="0"/>
              </a:rPr>
              <a:t>数据</a:t>
            </a:r>
            <a:r>
              <a:rPr lang="zh-CN" altLang="en-US" sz="2400" dirty="0" smtClean="0">
                <a:solidFill>
                  <a:srgbClr val="3438F6"/>
                </a:solidFill>
                <a:latin typeface="+mn-ea"/>
                <a:cs typeface="Segoe UI Black" panose="020B0A02040204020203" pitchFamily="34" charset="0"/>
              </a:rPr>
              <a:t>通路</a:t>
            </a:r>
            <a:r>
              <a:rPr lang="en-US" altLang="zh-CN" sz="2400" dirty="0" smtClean="0">
                <a:solidFill>
                  <a:srgbClr val="3438F6"/>
                </a:solidFill>
                <a:latin typeface="+mn-ea"/>
                <a:cs typeface="Segoe UI Black" panose="020B0A02040204020203" pitchFamily="34" charset="0"/>
              </a:rPr>
              <a:t>:</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指令</a:t>
            </a:r>
            <a:r>
              <a:rPr lang="zh-CN" altLang="en-US" sz="2400" dirty="0">
                <a:latin typeface="+mn-ea"/>
                <a:cs typeface="Segoe UI Black" panose="020B0A02040204020203" pitchFamily="34" charset="0"/>
              </a:rPr>
              <a:t>周期</a:t>
            </a:r>
            <a:r>
              <a:rPr lang="zh-CN" altLang="en-US" sz="2400" dirty="0" smtClean="0">
                <a:latin typeface="+mn-ea"/>
                <a:cs typeface="Segoe UI Black" panose="020B0A02040204020203" pitchFamily="34" charset="0"/>
              </a:rPr>
              <a:t>中信息在功能部件间传送的路径 </a:t>
            </a:r>
            <a:r>
              <a:rPr lang="en-US" altLang="zh-CN" sz="2400" dirty="0" smtClean="0">
                <a:latin typeface="+mn-ea"/>
                <a:cs typeface="Segoe UI Black" panose="020B0A02040204020203" pitchFamily="34" charset="0"/>
              </a:rPr>
              <a:t>(</a:t>
            </a:r>
            <a:r>
              <a:rPr lang="zh-CN" altLang="en-US" sz="2400" dirty="0" smtClean="0">
                <a:latin typeface="+mn-ea"/>
                <a:cs typeface="Segoe UI Black" panose="020B0A02040204020203" pitchFamily="34" charset="0"/>
              </a:rPr>
              <a:t>与功能和寻址方式有关</a:t>
            </a:r>
            <a:r>
              <a:rPr lang="en-US" altLang="zh-CN" sz="2400" dirty="0" smtClean="0">
                <a:latin typeface="+mn-ea"/>
                <a:cs typeface="Segoe UI Black" panose="020B0A02040204020203" pitchFamily="34" charset="0"/>
              </a:rPr>
              <a:t>)</a:t>
            </a:r>
            <a:endParaRPr lang="en-US" altLang="zh-CN" sz="2400" dirty="0" smtClean="0">
              <a:latin typeface="+mn-ea"/>
              <a:cs typeface="Segoe UI Black" panose="020B0A02040204020203" pitchFamily="34" charset="0"/>
            </a:endParaRPr>
          </a:p>
        </p:txBody>
      </p:sp>
      <p:sp>
        <p:nvSpPr>
          <p:cNvPr id="8" name="文本框 7"/>
          <p:cNvSpPr txBox="1"/>
          <p:nvPr/>
        </p:nvSpPr>
        <p:spPr>
          <a:xfrm>
            <a:off x="3356210" y="2369794"/>
            <a:ext cx="4800592" cy="461665"/>
          </a:xfrm>
          <a:prstGeom prst="rect">
            <a:avLst/>
          </a:prstGeom>
          <a:noFill/>
        </p:spPr>
        <p:txBody>
          <a:bodyPr wrap="square" rtlCol="0">
            <a:spAutoFit/>
          </a:bodyPr>
          <a:lstStyle/>
          <a:p>
            <a:r>
              <a:rPr lang="zh-CN" altLang="en-US" sz="2400" dirty="0" smtClean="0">
                <a:latin typeface="+mn-ea"/>
                <a:cs typeface="Segoe UI Black" panose="020B0A02040204020203" pitchFamily="34" charset="0"/>
              </a:rPr>
              <a:t>指令</a:t>
            </a:r>
            <a:r>
              <a:rPr lang="zh-CN" altLang="en-US" sz="2400" dirty="0">
                <a:latin typeface="+mn-ea"/>
                <a:cs typeface="Segoe UI Black" panose="020B0A02040204020203" pitchFamily="34" charset="0"/>
              </a:rPr>
              <a:t>周期</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取指令 </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执行指令</a:t>
            </a:r>
            <a:endParaRPr lang="en-US" altLang="zh-CN" sz="2400" dirty="0" smtClean="0">
              <a:latin typeface="+mn-ea"/>
              <a:cs typeface="Segoe UI Black" panose="020B0A02040204020203" pitchFamily="34" charset="0"/>
            </a:endParaRPr>
          </a:p>
        </p:txBody>
      </p:sp>
      <p:grpSp>
        <p:nvGrpSpPr>
          <p:cNvPr id="23" name="组合 22"/>
          <p:cNvGrpSpPr/>
          <p:nvPr/>
        </p:nvGrpSpPr>
        <p:grpSpPr>
          <a:xfrm>
            <a:off x="2951480" y="2831459"/>
            <a:ext cx="5039995" cy="2106301"/>
            <a:chOff x="2334260" y="2991479"/>
            <a:chExt cx="5039995" cy="2106301"/>
          </a:xfrm>
        </p:grpSpPr>
        <p:sp>
          <p:nvSpPr>
            <p:cNvPr id="32" name="矩形 31"/>
            <p:cNvSpPr/>
            <p:nvPr/>
          </p:nvSpPr>
          <p:spPr>
            <a:xfrm>
              <a:off x="2334260" y="3639185"/>
              <a:ext cx="5039995" cy="14585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461911" y="2991479"/>
              <a:ext cx="756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19145" y="3020398"/>
              <a:ext cx="1142766" cy="6254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3095625" y="3550920"/>
            <a:ext cx="7291070" cy="11460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6500663" y="2831459"/>
            <a:ext cx="1116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16663" y="2831459"/>
            <a:ext cx="1015494" cy="719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275827" y="3599247"/>
            <a:ext cx="7127980" cy="1406668"/>
            <a:chOff x="3275827" y="3599247"/>
            <a:chExt cx="7127980" cy="1406668"/>
          </a:xfrm>
        </p:grpSpPr>
        <p:sp>
          <p:nvSpPr>
            <p:cNvPr id="6" name="圆角矩形 5"/>
            <p:cNvSpPr/>
            <p:nvPr/>
          </p:nvSpPr>
          <p:spPr>
            <a:xfrm>
              <a:off x="4607493" y="3599247"/>
              <a:ext cx="981080" cy="830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存储器</a:t>
              </a:r>
              <a:endParaRPr lang="en-US" altLang="zh-CN" b="1" dirty="0" smtClean="0"/>
            </a:p>
            <a:p>
              <a:pPr algn="ctr"/>
              <a:r>
                <a:rPr lang="en-US" altLang="zh-CN" b="1" dirty="0" smtClean="0"/>
                <a:t>Mem</a:t>
              </a:r>
              <a:endParaRPr lang="zh-CN" altLang="en-US" b="1" dirty="0"/>
            </a:p>
          </p:txBody>
        </p:sp>
        <p:sp>
          <p:nvSpPr>
            <p:cNvPr id="9" name="圆角矩形 8"/>
            <p:cNvSpPr/>
            <p:nvPr/>
          </p:nvSpPr>
          <p:spPr>
            <a:xfrm>
              <a:off x="9300009" y="3599247"/>
              <a:ext cx="954506" cy="830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运算器</a:t>
              </a:r>
              <a:endParaRPr lang="en-US" altLang="zh-CN" b="1" dirty="0" smtClean="0"/>
            </a:p>
            <a:p>
              <a:pPr algn="ctr"/>
              <a:r>
                <a:rPr lang="en-US" altLang="zh-CN" b="1" dirty="0" smtClean="0"/>
                <a:t>ALU</a:t>
              </a:r>
              <a:endParaRPr lang="zh-CN" altLang="en-US" b="1" dirty="0"/>
            </a:p>
          </p:txBody>
        </p:sp>
        <p:sp>
          <p:nvSpPr>
            <p:cNvPr id="11" name="圆角矩形 10"/>
            <p:cNvSpPr/>
            <p:nvPr/>
          </p:nvSpPr>
          <p:spPr>
            <a:xfrm>
              <a:off x="3275827" y="3761122"/>
              <a:ext cx="502692"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PC</a:t>
              </a:r>
              <a:endParaRPr lang="en-US" altLang="zh-CN" b="1" dirty="0" smtClean="0"/>
            </a:p>
          </p:txBody>
        </p:sp>
        <p:sp>
          <p:nvSpPr>
            <p:cNvPr id="13" name="圆角矩形 12"/>
            <p:cNvSpPr/>
            <p:nvPr/>
          </p:nvSpPr>
          <p:spPr>
            <a:xfrm>
              <a:off x="6513225" y="3761121"/>
              <a:ext cx="502692"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IR</a:t>
              </a:r>
              <a:endParaRPr lang="en-US" altLang="zh-CN" b="1" dirty="0" smtClean="0"/>
            </a:p>
          </p:txBody>
        </p:sp>
        <p:sp>
          <p:nvSpPr>
            <p:cNvPr id="14" name="圆角矩形 13"/>
            <p:cNvSpPr/>
            <p:nvPr/>
          </p:nvSpPr>
          <p:spPr>
            <a:xfrm>
              <a:off x="3893859" y="3761120"/>
              <a:ext cx="571053"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AR</a:t>
              </a:r>
              <a:endParaRPr lang="en-US" altLang="zh-CN" b="1" dirty="0" smtClean="0"/>
            </a:p>
          </p:txBody>
        </p:sp>
        <p:sp>
          <p:nvSpPr>
            <p:cNvPr id="15" name="圆角矩形 14"/>
            <p:cNvSpPr/>
            <p:nvPr/>
          </p:nvSpPr>
          <p:spPr>
            <a:xfrm>
              <a:off x="5732715" y="3761120"/>
              <a:ext cx="571053"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DR</a:t>
              </a:r>
              <a:endParaRPr lang="en-US" altLang="zh-CN" b="1" dirty="0" smtClean="0"/>
            </a:p>
          </p:txBody>
        </p:sp>
        <p:sp>
          <p:nvSpPr>
            <p:cNvPr id="16" name="圆角矩形 15"/>
            <p:cNvSpPr/>
            <p:nvPr/>
          </p:nvSpPr>
          <p:spPr>
            <a:xfrm>
              <a:off x="8170777" y="3761119"/>
              <a:ext cx="523485"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R</a:t>
              </a:r>
              <a:r>
                <a:rPr lang="en-US" altLang="zh-CN" b="1" baseline="-25000" dirty="0" err="1" smtClean="0"/>
                <a:t>i</a:t>
              </a:r>
              <a:endParaRPr lang="en-US" altLang="zh-CN" b="1" baseline="-25000" dirty="0" smtClean="0"/>
            </a:p>
          </p:txBody>
        </p:sp>
        <p:sp>
          <p:nvSpPr>
            <p:cNvPr id="21" name="圆角矩形 20"/>
            <p:cNvSpPr/>
            <p:nvPr/>
          </p:nvSpPr>
          <p:spPr>
            <a:xfrm>
              <a:off x="6436022" y="4602309"/>
              <a:ext cx="3967785" cy="403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控制器</a:t>
              </a:r>
              <a:endParaRPr lang="zh-CN" altLang="en-US" b="1" dirty="0"/>
            </a:p>
          </p:txBody>
        </p:sp>
      </p:grpSp>
      <p:pic>
        <p:nvPicPr>
          <p:cNvPr id="2" name="图片 1"/>
          <p:cNvPicPr>
            <a:picLocks noChangeAspect="1"/>
          </p:cNvPicPr>
          <p:nvPr/>
        </p:nvPicPr>
        <p:blipFill>
          <a:blip r:embed="rId1"/>
          <a:stretch>
            <a:fillRect/>
          </a:stretch>
        </p:blipFill>
        <p:spPr>
          <a:xfrm>
            <a:off x="9927678" y="222572"/>
            <a:ext cx="2133785" cy="647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vertical)">
                                      <p:cBhvr>
                                        <p:cTn id="17" dur="500"/>
                                        <p:tgtEl>
                                          <p:spTgt spid="39"/>
                                        </p:tgtEl>
                                      </p:cBhvr>
                                    </p:animEffect>
                                  </p:childTnLst>
                                </p:cTn>
                              </p:par>
                              <p:par>
                                <p:cTn id="18" presetID="3" presetClass="entr" presetSubtype="5"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linds(vertical)">
                                      <p:cBhvr>
                                        <p:cTn id="20" dur="500"/>
                                        <p:tgtEl>
                                          <p:spTgt spid="42"/>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vertical)">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549" name="组合 548"/>
          <p:cNvGrpSpPr/>
          <p:nvPr/>
        </p:nvGrpSpPr>
        <p:grpSpPr>
          <a:xfrm>
            <a:off x="5148286" y="1013788"/>
            <a:ext cx="3404870" cy="2410460"/>
            <a:chOff x="7249" y="1612"/>
            <a:chExt cx="5362" cy="3796"/>
          </a:xfrm>
        </p:grpSpPr>
        <p:cxnSp>
          <p:nvCxnSpPr>
            <p:cNvPr id="550" name="直接箭头连接符 549"/>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551" name="直接箭头连接符 550"/>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552" name="组合 551"/>
            <p:cNvGrpSpPr/>
            <p:nvPr/>
          </p:nvGrpSpPr>
          <p:grpSpPr>
            <a:xfrm>
              <a:off x="9194" y="1834"/>
              <a:ext cx="3403" cy="923"/>
              <a:chOff x="7160584" y="1763752"/>
              <a:chExt cx="2278832" cy="618353"/>
            </a:xfrm>
            <a:noFill/>
          </p:grpSpPr>
          <p:sp>
            <p:nvSpPr>
              <p:cNvPr id="577"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78" name="直接连接符 577"/>
              <p:cNvCxnSpPr/>
              <p:nvPr/>
            </p:nvCxnSpPr>
            <p:spPr>
              <a:xfrm>
                <a:off x="8635789" y="2094448"/>
                <a:ext cx="797153" cy="0"/>
              </a:xfrm>
              <a:prstGeom prst="line">
                <a:avLst/>
              </a:prstGeom>
              <a:grpFill/>
              <a:ln w="19050">
                <a:solidFill>
                  <a:srgbClr val="000000"/>
                </a:solidFill>
                <a:round/>
                <a:tailEnd type="none" w="lg" len="lg"/>
              </a:ln>
            </p:spPr>
          </p:cxnSp>
          <p:sp>
            <p:nvSpPr>
              <p:cNvPr id="579" name="等腰三角形 57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80"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581"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553"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554" name="直接连接符 553"/>
            <p:cNvCxnSpPr/>
            <p:nvPr/>
          </p:nvCxnSpPr>
          <p:spPr>
            <a:xfrm flipH="1">
              <a:off x="8581" y="4367"/>
              <a:ext cx="1417" cy="0"/>
            </a:xfrm>
            <a:prstGeom prst="line">
              <a:avLst/>
            </a:prstGeom>
            <a:noFill/>
            <a:ln w="19050">
              <a:solidFill>
                <a:srgbClr val="000000"/>
              </a:solidFill>
              <a:round/>
              <a:tailEnd type="triangle" w="lg" len="lg"/>
            </a:ln>
          </p:spPr>
        </p:cxnSp>
        <p:sp>
          <p:nvSpPr>
            <p:cNvPr id="555"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56" name="直接连接符 555"/>
            <p:cNvCxnSpPr/>
            <p:nvPr/>
          </p:nvCxnSpPr>
          <p:spPr>
            <a:xfrm>
              <a:off x="11335" y="4624"/>
              <a:ext cx="1276" cy="0"/>
            </a:xfrm>
            <a:prstGeom prst="line">
              <a:avLst/>
            </a:prstGeom>
            <a:noFill/>
            <a:ln w="19050">
              <a:solidFill>
                <a:srgbClr val="000000"/>
              </a:solidFill>
              <a:round/>
              <a:tailEnd type="none" w="lg" len="lg"/>
            </a:ln>
          </p:spPr>
        </p:cxnSp>
        <p:sp>
          <p:nvSpPr>
            <p:cNvPr id="557" name="等腰三角形 556"/>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8"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9"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560"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561" name="直接箭头连接符 560"/>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562"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63"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64" name="直接箭头连接符 563"/>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565" name="组合 564"/>
            <p:cNvGrpSpPr/>
            <p:nvPr/>
          </p:nvGrpSpPr>
          <p:grpSpPr>
            <a:xfrm>
              <a:off x="10281" y="4855"/>
              <a:ext cx="787" cy="438"/>
              <a:chOff x="1081011" y="4795829"/>
              <a:chExt cx="527112" cy="293603"/>
            </a:xfrm>
            <a:noFill/>
          </p:grpSpPr>
          <p:cxnSp>
            <p:nvCxnSpPr>
              <p:cNvPr id="575" name="直接箭头连接符 574"/>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576" name="直接箭头连接符 575"/>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566"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567"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568"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69"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0"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571"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2"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3"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4"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582" name="组合 581"/>
          <p:cNvGrpSpPr/>
          <p:nvPr/>
        </p:nvGrpSpPr>
        <p:grpSpPr>
          <a:xfrm>
            <a:off x="8667087" y="1090623"/>
            <a:ext cx="3070596" cy="2760345"/>
            <a:chOff x="9566" y="2036"/>
            <a:chExt cx="4836" cy="4347"/>
          </a:xfrm>
        </p:grpSpPr>
        <p:grpSp>
          <p:nvGrpSpPr>
            <p:cNvPr id="583" name="组合 582"/>
            <p:cNvGrpSpPr/>
            <p:nvPr/>
          </p:nvGrpSpPr>
          <p:grpSpPr>
            <a:xfrm>
              <a:off x="12178" y="3550"/>
              <a:ext cx="1352" cy="1120"/>
              <a:chOff x="10819307" y="2466844"/>
              <a:chExt cx="905624" cy="750295"/>
            </a:xfrm>
            <a:noFill/>
          </p:grpSpPr>
          <p:sp>
            <p:nvSpPr>
              <p:cNvPr id="61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1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584" name="组合 583"/>
            <p:cNvGrpSpPr/>
            <p:nvPr/>
          </p:nvGrpSpPr>
          <p:grpSpPr>
            <a:xfrm>
              <a:off x="11441" y="2036"/>
              <a:ext cx="2451" cy="945"/>
              <a:chOff x="10325741" y="1453458"/>
              <a:chExt cx="1641666" cy="632623"/>
            </a:xfrm>
            <a:noFill/>
          </p:grpSpPr>
          <p:sp>
            <p:nvSpPr>
              <p:cNvPr id="608"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9"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0"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1"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2"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3"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4"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615"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5" name="组合 584"/>
            <p:cNvGrpSpPr/>
            <p:nvPr/>
          </p:nvGrpSpPr>
          <p:grpSpPr>
            <a:xfrm>
              <a:off x="11090" y="4034"/>
              <a:ext cx="948" cy="1142"/>
              <a:chOff x="9702285" y="2584710"/>
              <a:chExt cx="602150" cy="725137"/>
            </a:xfrm>
            <a:noFill/>
          </p:grpSpPr>
          <p:sp>
            <p:nvSpPr>
              <p:cNvPr id="606"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607"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86" name="组合 585"/>
            <p:cNvGrpSpPr/>
            <p:nvPr/>
          </p:nvGrpSpPr>
          <p:grpSpPr>
            <a:xfrm>
              <a:off x="11100" y="2642"/>
              <a:ext cx="3302" cy="1389"/>
              <a:chOff x="9708801" y="1700541"/>
              <a:chExt cx="2096515" cy="882231"/>
            </a:xfrm>
            <a:noFill/>
          </p:grpSpPr>
          <p:cxnSp>
            <p:nvCxnSpPr>
              <p:cNvPr id="599" name="直接箭头连接符 598"/>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600" name="直接箭头连接符 599"/>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601" name="组合 600"/>
              <p:cNvGrpSpPr/>
              <p:nvPr/>
            </p:nvGrpSpPr>
            <p:grpSpPr>
              <a:xfrm>
                <a:off x="9708801" y="1852716"/>
                <a:ext cx="1550065" cy="730056"/>
                <a:chOff x="9708801" y="1852716"/>
                <a:chExt cx="1550065" cy="730056"/>
              </a:xfrm>
              <a:grpFill/>
            </p:grpSpPr>
            <p:sp>
              <p:nvSpPr>
                <p:cNvPr id="604"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605"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02"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3"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7" name="组合 586"/>
            <p:cNvGrpSpPr/>
            <p:nvPr/>
          </p:nvGrpSpPr>
          <p:grpSpPr>
            <a:xfrm>
              <a:off x="9566" y="5158"/>
              <a:ext cx="4327" cy="1225"/>
              <a:chOff x="8734721" y="3298294"/>
              <a:chExt cx="2747397" cy="777859"/>
            </a:xfrm>
            <a:noFill/>
          </p:grpSpPr>
          <p:sp>
            <p:nvSpPr>
              <p:cNvPr id="589"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590" name="组合 589"/>
              <p:cNvGrpSpPr/>
              <p:nvPr/>
            </p:nvGrpSpPr>
            <p:grpSpPr>
              <a:xfrm>
                <a:off x="8734721" y="3298294"/>
                <a:ext cx="2747397" cy="688872"/>
                <a:chOff x="8734721" y="3298294"/>
                <a:chExt cx="2747397" cy="688872"/>
              </a:xfrm>
              <a:grpFill/>
            </p:grpSpPr>
            <p:grpSp>
              <p:nvGrpSpPr>
                <p:cNvPr id="591" name="组合 590"/>
                <p:cNvGrpSpPr/>
                <p:nvPr/>
              </p:nvGrpSpPr>
              <p:grpSpPr>
                <a:xfrm>
                  <a:off x="8734721" y="3298294"/>
                  <a:ext cx="2747397" cy="404590"/>
                  <a:chOff x="9069758" y="3543889"/>
                  <a:chExt cx="2897645" cy="426716"/>
                </a:xfrm>
                <a:grpFill/>
              </p:grpSpPr>
              <p:sp>
                <p:nvSpPr>
                  <p:cNvPr id="593"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594"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95" name="组合 594"/>
                  <p:cNvGrpSpPr/>
                  <p:nvPr/>
                </p:nvGrpSpPr>
                <p:grpSpPr>
                  <a:xfrm rot="16200000">
                    <a:off x="9632374" y="3225062"/>
                    <a:ext cx="159131" cy="1283431"/>
                    <a:chOff x="6712622" y="5926984"/>
                    <a:chExt cx="159131" cy="1283431"/>
                  </a:xfrm>
                  <a:grpFill/>
                </p:grpSpPr>
                <p:cxnSp>
                  <p:nvCxnSpPr>
                    <p:cNvPr id="597" name="直接连接符 596"/>
                    <p:cNvCxnSpPr/>
                    <p:nvPr/>
                  </p:nvCxnSpPr>
                  <p:spPr>
                    <a:xfrm rot="5400000" flipH="1">
                      <a:off x="6150680" y="6568700"/>
                      <a:ext cx="1283431" cy="0"/>
                    </a:xfrm>
                    <a:prstGeom prst="line">
                      <a:avLst/>
                    </a:prstGeom>
                    <a:grpFill/>
                    <a:ln w="19050">
                      <a:solidFill>
                        <a:srgbClr val="000000"/>
                      </a:solidFill>
                      <a:round/>
                      <a:tailEnd type="none" w="lg" len="lg"/>
                    </a:ln>
                  </p:spPr>
                </p:cxnSp>
                <p:sp>
                  <p:nvSpPr>
                    <p:cNvPr id="598" name="等腰三角形 59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596" name="直接箭头连接符 595"/>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592" name="直接箭头连接符 591"/>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588"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618" name="上下箭头 617"/>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619" name="组合 618"/>
          <p:cNvGrpSpPr/>
          <p:nvPr/>
        </p:nvGrpSpPr>
        <p:grpSpPr>
          <a:xfrm>
            <a:off x="8661106" y="4204028"/>
            <a:ext cx="3255645" cy="2050415"/>
            <a:chOff x="13206" y="6636"/>
            <a:chExt cx="5127" cy="3229"/>
          </a:xfrm>
        </p:grpSpPr>
        <p:grpSp>
          <p:nvGrpSpPr>
            <p:cNvPr id="620" name="组合 619"/>
            <p:cNvGrpSpPr/>
            <p:nvPr/>
          </p:nvGrpSpPr>
          <p:grpSpPr>
            <a:xfrm>
              <a:off x="13206" y="6636"/>
              <a:ext cx="5127" cy="3229"/>
              <a:chOff x="8457856" y="4139075"/>
              <a:chExt cx="3253334" cy="2050415"/>
            </a:xfrm>
            <a:noFill/>
          </p:grpSpPr>
          <p:sp>
            <p:nvSpPr>
              <p:cNvPr id="62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4" name="组合 623"/>
              <p:cNvGrpSpPr/>
              <p:nvPr/>
            </p:nvGrpSpPr>
            <p:grpSpPr>
              <a:xfrm>
                <a:off x="8457856" y="4632523"/>
                <a:ext cx="1511179" cy="331686"/>
                <a:chOff x="8382799" y="4779112"/>
                <a:chExt cx="1511179" cy="331686"/>
              </a:xfrm>
              <a:grpFill/>
            </p:grpSpPr>
            <p:sp>
              <p:nvSpPr>
                <p:cNvPr id="656"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57" name="直接连接符 656"/>
                <p:cNvCxnSpPr/>
                <p:nvPr/>
              </p:nvCxnSpPr>
              <p:spPr>
                <a:xfrm flipH="1">
                  <a:off x="8382799" y="5036628"/>
                  <a:ext cx="1511179" cy="0"/>
                </a:xfrm>
                <a:prstGeom prst="line">
                  <a:avLst/>
                </a:prstGeom>
                <a:grpFill/>
                <a:ln w="19050">
                  <a:solidFill>
                    <a:srgbClr val="000000"/>
                  </a:solidFill>
                  <a:round/>
                  <a:tailEnd type="none" w="lg" len="lg"/>
                </a:ln>
              </p:spPr>
            </p:cxnSp>
            <p:sp>
              <p:nvSpPr>
                <p:cNvPr id="658" name="等腰三角形 657"/>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25"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626" name="直接箭头连接符 625"/>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627" name="直接箭头连接符 626"/>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628"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62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0"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31" name="直接箭头连接符 630"/>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632" name="直接箭头连接符 631"/>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633"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634"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63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636" name="组合 635"/>
              <p:cNvGrpSpPr/>
              <p:nvPr/>
            </p:nvGrpSpPr>
            <p:grpSpPr>
              <a:xfrm>
                <a:off x="9962454" y="5260037"/>
                <a:ext cx="505805" cy="707492"/>
                <a:chOff x="5347918" y="5325265"/>
                <a:chExt cx="505805" cy="707492"/>
              </a:xfrm>
              <a:grpFill/>
            </p:grpSpPr>
            <p:grpSp>
              <p:nvGrpSpPr>
                <p:cNvPr id="649" name="组合 648"/>
                <p:cNvGrpSpPr/>
                <p:nvPr/>
              </p:nvGrpSpPr>
              <p:grpSpPr>
                <a:xfrm>
                  <a:off x="5347918" y="5325265"/>
                  <a:ext cx="505805" cy="707492"/>
                  <a:chOff x="5347918" y="5325265"/>
                  <a:chExt cx="505805" cy="707492"/>
                </a:xfrm>
                <a:grpFill/>
              </p:grpSpPr>
              <p:sp>
                <p:nvSpPr>
                  <p:cNvPr id="652"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3" name="流程图: 手动操作 65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54"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50" name="矩形 649"/>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51" name="矩形 650"/>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637" name="组合 636"/>
              <p:cNvGrpSpPr/>
              <p:nvPr/>
            </p:nvGrpSpPr>
            <p:grpSpPr>
              <a:xfrm>
                <a:off x="10512220" y="5260175"/>
                <a:ext cx="505805" cy="701639"/>
                <a:chOff x="5347918" y="5331118"/>
                <a:chExt cx="505805" cy="701639"/>
              </a:xfrm>
              <a:grpFill/>
            </p:grpSpPr>
            <p:grpSp>
              <p:nvGrpSpPr>
                <p:cNvPr id="642" name="组合 641"/>
                <p:cNvGrpSpPr/>
                <p:nvPr/>
              </p:nvGrpSpPr>
              <p:grpSpPr>
                <a:xfrm>
                  <a:off x="5347918" y="5331118"/>
                  <a:ext cx="505805" cy="701639"/>
                  <a:chOff x="5347918" y="5331118"/>
                  <a:chExt cx="505805" cy="701639"/>
                </a:xfrm>
                <a:grpFill/>
              </p:grpSpPr>
              <p:sp>
                <p:nvSpPr>
                  <p:cNvPr id="645"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6" name="流程图: 手动操作 645"/>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4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43" name="矩形 642"/>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44" name="矩形 643"/>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638"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639"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640"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1"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621" name="文本框 620"/>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622" name="文本框 621"/>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659" name="组合 658"/>
          <p:cNvGrpSpPr/>
          <p:nvPr/>
        </p:nvGrpSpPr>
        <p:grpSpPr>
          <a:xfrm>
            <a:off x="5322276" y="3949393"/>
            <a:ext cx="3357880" cy="1982470"/>
            <a:chOff x="7933" y="6261"/>
            <a:chExt cx="5288" cy="3122"/>
          </a:xfrm>
        </p:grpSpPr>
        <p:grpSp>
          <p:nvGrpSpPr>
            <p:cNvPr id="660" name="组合 659"/>
            <p:cNvGrpSpPr/>
            <p:nvPr/>
          </p:nvGrpSpPr>
          <p:grpSpPr>
            <a:xfrm>
              <a:off x="7933" y="6261"/>
              <a:ext cx="5288" cy="3122"/>
              <a:chOff x="5076" y="5757"/>
              <a:chExt cx="5288" cy="3122"/>
            </a:xfrm>
          </p:grpSpPr>
          <p:sp>
            <p:nvSpPr>
              <p:cNvPr id="662" name="任意多边形 661"/>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663" name="组合 662"/>
              <p:cNvGrpSpPr/>
              <p:nvPr/>
            </p:nvGrpSpPr>
            <p:grpSpPr>
              <a:xfrm>
                <a:off x="5076" y="5757"/>
                <a:ext cx="5091" cy="3122"/>
                <a:chOff x="5884534" y="3678569"/>
                <a:chExt cx="3233575" cy="1982638"/>
              </a:xfrm>
              <a:noFill/>
            </p:grpSpPr>
            <p:grpSp>
              <p:nvGrpSpPr>
                <p:cNvPr id="674" name="组合 673"/>
                <p:cNvGrpSpPr/>
                <p:nvPr/>
              </p:nvGrpSpPr>
              <p:grpSpPr>
                <a:xfrm>
                  <a:off x="5884534" y="3844472"/>
                  <a:ext cx="3233575" cy="1816735"/>
                  <a:chOff x="5884534" y="3844472"/>
                  <a:chExt cx="3233575" cy="1816735"/>
                </a:xfrm>
                <a:grpFill/>
              </p:grpSpPr>
              <p:sp>
                <p:nvSpPr>
                  <p:cNvPr id="676"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77" name="组合 676"/>
                  <p:cNvGrpSpPr/>
                  <p:nvPr/>
                </p:nvGrpSpPr>
                <p:grpSpPr>
                  <a:xfrm>
                    <a:off x="5884534" y="3844472"/>
                    <a:ext cx="3233575" cy="1816735"/>
                    <a:chOff x="5884534" y="3844472"/>
                    <a:chExt cx="3233575" cy="1816735"/>
                  </a:xfrm>
                  <a:grpFill/>
                </p:grpSpPr>
                <p:grpSp>
                  <p:nvGrpSpPr>
                    <p:cNvPr id="678" name="组合 677"/>
                    <p:cNvGrpSpPr/>
                    <p:nvPr/>
                  </p:nvGrpSpPr>
                  <p:grpSpPr>
                    <a:xfrm>
                      <a:off x="6400893" y="3844472"/>
                      <a:ext cx="2717216" cy="1816735"/>
                      <a:chOff x="6608301" y="4119936"/>
                      <a:chExt cx="2865813" cy="1916088"/>
                    </a:xfrm>
                    <a:grpFill/>
                  </p:grpSpPr>
                  <p:cxnSp>
                    <p:nvCxnSpPr>
                      <p:cNvPr id="684" name="直接箭头连接符 683"/>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685" name="组合 684"/>
                      <p:cNvGrpSpPr/>
                      <p:nvPr/>
                    </p:nvGrpSpPr>
                    <p:grpSpPr>
                      <a:xfrm>
                        <a:off x="6899083" y="4150680"/>
                        <a:ext cx="1922249" cy="942122"/>
                        <a:chOff x="5286697" y="3767069"/>
                        <a:chExt cx="1922249" cy="942122"/>
                      </a:xfrm>
                      <a:grpFill/>
                    </p:grpSpPr>
                    <p:cxnSp>
                      <p:nvCxnSpPr>
                        <p:cNvPr id="703" name="直接箭头连接符 702"/>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704" name="直接箭头连接符 70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705" name="直接箭头连接符 70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686" name="组合 685"/>
                      <p:cNvGrpSpPr/>
                      <p:nvPr/>
                    </p:nvGrpSpPr>
                    <p:grpSpPr>
                      <a:xfrm>
                        <a:off x="6608301" y="4119936"/>
                        <a:ext cx="2853911" cy="1843217"/>
                        <a:chOff x="6608301" y="4119936"/>
                        <a:chExt cx="2853911" cy="1843217"/>
                      </a:xfrm>
                      <a:grpFill/>
                    </p:grpSpPr>
                    <p:sp>
                      <p:nvSpPr>
                        <p:cNvPr id="69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2" name="直接连接符 691"/>
                        <p:cNvCxnSpPr/>
                        <p:nvPr/>
                      </p:nvCxnSpPr>
                      <p:spPr>
                        <a:xfrm>
                          <a:off x="7508376" y="4364532"/>
                          <a:ext cx="0" cy="341719"/>
                        </a:xfrm>
                        <a:prstGeom prst="line">
                          <a:avLst/>
                        </a:prstGeom>
                        <a:grpFill/>
                        <a:ln w="19050">
                          <a:solidFill>
                            <a:srgbClr val="000000"/>
                          </a:solidFill>
                          <a:round/>
                          <a:tailEnd type="triangle" w="lg" len="lg"/>
                        </a:ln>
                      </p:spPr>
                    </p:cxnSp>
                    <p:sp>
                      <p:nvSpPr>
                        <p:cNvPr id="693" name="矩形 692"/>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694" name="直接连接符 693"/>
                        <p:cNvCxnSpPr>
                          <a:stCxn id="699" idx="3"/>
                        </p:cNvCxnSpPr>
                        <p:nvPr/>
                      </p:nvCxnSpPr>
                      <p:spPr>
                        <a:xfrm>
                          <a:off x="8013720" y="5749795"/>
                          <a:ext cx="1443068" cy="0"/>
                        </a:xfrm>
                        <a:prstGeom prst="line">
                          <a:avLst/>
                        </a:prstGeom>
                        <a:grpFill/>
                        <a:ln w="19050">
                          <a:solidFill>
                            <a:srgbClr val="000000"/>
                          </a:solidFill>
                          <a:round/>
                          <a:tailEnd type="none" w="lg" len="lg"/>
                        </a:ln>
                      </p:spPr>
                    </p:cxnSp>
                    <p:sp>
                      <p:nvSpPr>
                        <p:cNvPr id="695" name="等腰三角形 694"/>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6" name="直接连接符 695"/>
                        <p:cNvCxnSpPr/>
                        <p:nvPr/>
                      </p:nvCxnSpPr>
                      <p:spPr>
                        <a:xfrm>
                          <a:off x="8152796" y="4430628"/>
                          <a:ext cx="0" cy="271378"/>
                        </a:xfrm>
                        <a:prstGeom prst="line">
                          <a:avLst/>
                        </a:prstGeom>
                        <a:grpFill/>
                        <a:ln w="19050" cap="sq">
                          <a:solidFill>
                            <a:srgbClr val="000000"/>
                          </a:solidFill>
                          <a:miter lim="800000"/>
                          <a:tailEnd type="triangle" w="lg" len="lg"/>
                        </a:ln>
                      </p:spPr>
                    </p:cxnSp>
                    <p:sp>
                      <p:nvSpPr>
                        <p:cNvPr id="697"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8"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9"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700" name="直接连接符 699"/>
                        <p:cNvCxnSpPr/>
                        <p:nvPr/>
                      </p:nvCxnSpPr>
                      <p:spPr>
                        <a:xfrm>
                          <a:off x="7810957" y="5185414"/>
                          <a:ext cx="0" cy="340232"/>
                        </a:xfrm>
                        <a:prstGeom prst="line">
                          <a:avLst/>
                        </a:prstGeom>
                        <a:grpFill/>
                        <a:ln w="19050">
                          <a:solidFill>
                            <a:srgbClr val="000000"/>
                          </a:solidFill>
                          <a:round/>
                          <a:tailEnd type="triangle" w="lg" len="lg"/>
                        </a:ln>
                      </p:spPr>
                    </p:cxnSp>
                    <p:sp>
                      <p:nvSpPr>
                        <p:cNvPr id="7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87"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688"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689"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690"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679" name="直接箭头连接符 678"/>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680" name="直接箭头连接符 679"/>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681"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2"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683"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675"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664"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65" name="组合 664"/>
              <p:cNvGrpSpPr/>
              <p:nvPr/>
            </p:nvGrpSpPr>
            <p:grpSpPr>
              <a:xfrm rot="16200000">
                <a:off x="8778" y="6244"/>
                <a:ext cx="797" cy="463"/>
                <a:chOff x="8835" y="9279"/>
                <a:chExt cx="797" cy="463"/>
              </a:xfrm>
            </p:grpSpPr>
            <p:sp>
              <p:nvSpPr>
                <p:cNvPr id="671" name="流程图: 手动操作 670"/>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2" name="矩形 671"/>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673" name="矩形 672"/>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666" name="直接箭头连接符 665"/>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667" name="直接连接符 666"/>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9"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670"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61" name="文本框 660"/>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9866269" y="175903"/>
            <a:ext cx="2133785" cy="647756"/>
          </a:xfrm>
          <a:prstGeom prst="rect">
            <a:avLst/>
          </a:prstGeom>
        </p:spPr>
      </p:pic>
      <p:cxnSp>
        <p:nvCxnSpPr>
          <p:cNvPr id="177" name="直接箭头连接符 176"/>
          <p:cNvCxnSpPr/>
          <p:nvPr/>
        </p:nvCxnSpPr>
        <p:spPr>
          <a:xfrm>
            <a:off x="6255722" y="555690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9" name="矩形 178"/>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sp>
        <p:nvSpPr>
          <p:cNvPr id="180" name="矩形 179"/>
          <p:cNvSpPr/>
          <p:nvPr/>
        </p:nvSpPr>
        <p:spPr>
          <a:xfrm>
            <a:off x="733215" y="2212245"/>
            <a:ext cx="360596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执行阶段数据通路汇总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81" name="矩形 180"/>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82" name="矩形 181"/>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83" name="矩形 182"/>
          <p:cNvSpPr/>
          <p:nvPr/>
        </p:nvSpPr>
        <p:spPr>
          <a:xfrm>
            <a:off x="869869" y="2752585"/>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84" name="组合 183"/>
          <p:cNvGrpSpPr/>
          <p:nvPr/>
        </p:nvGrpSpPr>
        <p:grpSpPr>
          <a:xfrm>
            <a:off x="902269" y="3198408"/>
            <a:ext cx="3581921" cy="370007"/>
            <a:chOff x="907913" y="4866837"/>
            <a:chExt cx="3581921" cy="370007"/>
          </a:xfrm>
        </p:grpSpPr>
        <p:sp>
          <p:nvSpPr>
            <p:cNvPr id="185" name="文本框 18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86" name="文本框 185"/>
            <p:cNvSpPr txBox="1"/>
            <p:nvPr/>
          </p:nvSpPr>
          <p:spPr>
            <a:xfrm>
              <a:off x="1335540" y="4867512"/>
              <a:ext cx="315429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187" name="矩形 186"/>
          <p:cNvSpPr/>
          <p:nvPr/>
        </p:nvSpPr>
        <p:spPr>
          <a:xfrm>
            <a:off x="777247" y="3777543"/>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grpSp>
        <p:nvGrpSpPr>
          <p:cNvPr id="188" name="组合 187"/>
          <p:cNvGrpSpPr/>
          <p:nvPr/>
        </p:nvGrpSpPr>
        <p:grpSpPr>
          <a:xfrm>
            <a:off x="883607" y="4321720"/>
            <a:ext cx="3600584" cy="370800"/>
            <a:chOff x="907913" y="4866837"/>
            <a:chExt cx="3600584" cy="370800"/>
          </a:xfrm>
        </p:grpSpPr>
        <p:sp>
          <p:nvSpPr>
            <p:cNvPr id="189" name="文本框 188"/>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90" name="文本框 189"/>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830170" y="4839855"/>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grpSp>
        <p:nvGrpSpPr>
          <p:cNvPr id="192" name="组合 191"/>
          <p:cNvGrpSpPr/>
          <p:nvPr/>
        </p:nvGrpSpPr>
        <p:grpSpPr>
          <a:xfrm>
            <a:off x="885717" y="5309181"/>
            <a:ext cx="3598473" cy="370007"/>
            <a:chOff x="907913" y="4866837"/>
            <a:chExt cx="3204584" cy="370007"/>
          </a:xfrm>
        </p:grpSpPr>
        <p:sp>
          <p:nvSpPr>
            <p:cNvPr id="193" name="文本框 192"/>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4" name="文本框 193"/>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549" name="组合 548"/>
          <p:cNvGrpSpPr/>
          <p:nvPr/>
        </p:nvGrpSpPr>
        <p:grpSpPr>
          <a:xfrm>
            <a:off x="5148286" y="1013788"/>
            <a:ext cx="3404870" cy="2410460"/>
            <a:chOff x="7249" y="1612"/>
            <a:chExt cx="5362" cy="3796"/>
          </a:xfrm>
        </p:grpSpPr>
        <p:cxnSp>
          <p:nvCxnSpPr>
            <p:cNvPr id="550" name="直接箭头连接符 549"/>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551" name="直接箭头连接符 550"/>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552" name="组合 551"/>
            <p:cNvGrpSpPr/>
            <p:nvPr/>
          </p:nvGrpSpPr>
          <p:grpSpPr>
            <a:xfrm>
              <a:off x="9194" y="1834"/>
              <a:ext cx="3403" cy="923"/>
              <a:chOff x="7160584" y="1763752"/>
              <a:chExt cx="2278832" cy="618353"/>
            </a:xfrm>
            <a:noFill/>
          </p:grpSpPr>
          <p:sp>
            <p:nvSpPr>
              <p:cNvPr id="577"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78" name="直接连接符 577"/>
              <p:cNvCxnSpPr/>
              <p:nvPr/>
            </p:nvCxnSpPr>
            <p:spPr>
              <a:xfrm>
                <a:off x="8635789" y="2094448"/>
                <a:ext cx="797153" cy="0"/>
              </a:xfrm>
              <a:prstGeom prst="line">
                <a:avLst/>
              </a:prstGeom>
              <a:grpFill/>
              <a:ln w="19050">
                <a:solidFill>
                  <a:srgbClr val="000000"/>
                </a:solidFill>
                <a:round/>
                <a:tailEnd type="none" w="lg" len="lg"/>
              </a:ln>
            </p:spPr>
          </p:cxnSp>
          <p:sp>
            <p:nvSpPr>
              <p:cNvPr id="579" name="等腰三角形 57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80"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581"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553"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554" name="直接连接符 553"/>
            <p:cNvCxnSpPr/>
            <p:nvPr/>
          </p:nvCxnSpPr>
          <p:spPr>
            <a:xfrm flipH="1">
              <a:off x="8581" y="4367"/>
              <a:ext cx="1417" cy="0"/>
            </a:xfrm>
            <a:prstGeom prst="line">
              <a:avLst/>
            </a:prstGeom>
            <a:noFill/>
            <a:ln w="19050">
              <a:solidFill>
                <a:srgbClr val="000000"/>
              </a:solidFill>
              <a:round/>
              <a:tailEnd type="triangle" w="lg" len="lg"/>
            </a:ln>
          </p:spPr>
        </p:cxnSp>
        <p:sp>
          <p:nvSpPr>
            <p:cNvPr id="555"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56" name="直接连接符 555"/>
            <p:cNvCxnSpPr/>
            <p:nvPr/>
          </p:nvCxnSpPr>
          <p:spPr>
            <a:xfrm>
              <a:off x="11335" y="4624"/>
              <a:ext cx="1276" cy="0"/>
            </a:xfrm>
            <a:prstGeom prst="line">
              <a:avLst/>
            </a:prstGeom>
            <a:noFill/>
            <a:ln w="19050">
              <a:solidFill>
                <a:srgbClr val="000000"/>
              </a:solidFill>
              <a:round/>
              <a:tailEnd type="none" w="lg" len="lg"/>
            </a:ln>
          </p:spPr>
        </p:cxnSp>
        <p:sp>
          <p:nvSpPr>
            <p:cNvPr id="557" name="等腰三角形 556"/>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8"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9"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560"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561" name="直接箭头连接符 560"/>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562"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63"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64" name="直接箭头连接符 563"/>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565" name="组合 564"/>
            <p:cNvGrpSpPr/>
            <p:nvPr/>
          </p:nvGrpSpPr>
          <p:grpSpPr>
            <a:xfrm>
              <a:off x="10281" y="4855"/>
              <a:ext cx="787" cy="438"/>
              <a:chOff x="1081011" y="4795829"/>
              <a:chExt cx="527112" cy="293603"/>
            </a:xfrm>
            <a:noFill/>
          </p:grpSpPr>
          <p:cxnSp>
            <p:nvCxnSpPr>
              <p:cNvPr id="575" name="直接箭头连接符 574"/>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576" name="直接箭头连接符 575"/>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566"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567"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568"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69"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0"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571"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2"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3"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4"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582" name="组合 581"/>
          <p:cNvGrpSpPr/>
          <p:nvPr/>
        </p:nvGrpSpPr>
        <p:grpSpPr>
          <a:xfrm>
            <a:off x="8667087" y="1090623"/>
            <a:ext cx="3070596" cy="2760345"/>
            <a:chOff x="9566" y="2036"/>
            <a:chExt cx="4836" cy="4347"/>
          </a:xfrm>
        </p:grpSpPr>
        <p:grpSp>
          <p:nvGrpSpPr>
            <p:cNvPr id="583" name="组合 582"/>
            <p:cNvGrpSpPr/>
            <p:nvPr/>
          </p:nvGrpSpPr>
          <p:grpSpPr>
            <a:xfrm>
              <a:off x="12178" y="3550"/>
              <a:ext cx="1352" cy="1120"/>
              <a:chOff x="10819307" y="2466844"/>
              <a:chExt cx="905624" cy="750295"/>
            </a:xfrm>
            <a:noFill/>
          </p:grpSpPr>
          <p:sp>
            <p:nvSpPr>
              <p:cNvPr id="61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1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584" name="组合 583"/>
            <p:cNvGrpSpPr/>
            <p:nvPr/>
          </p:nvGrpSpPr>
          <p:grpSpPr>
            <a:xfrm>
              <a:off x="11441" y="2036"/>
              <a:ext cx="2451" cy="945"/>
              <a:chOff x="10325741" y="1453458"/>
              <a:chExt cx="1641666" cy="632623"/>
            </a:xfrm>
            <a:noFill/>
          </p:grpSpPr>
          <p:sp>
            <p:nvSpPr>
              <p:cNvPr id="608"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9"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0"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1"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2"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3"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4"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615"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5" name="组合 584"/>
            <p:cNvGrpSpPr/>
            <p:nvPr/>
          </p:nvGrpSpPr>
          <p:grpSpPr>
            <a:xfrm>
              <a:off x="11090" y="4034"/>
              <a:ext cx="948" cy="1142"/>
              <a:chOff x="9702285" y="2584710"/>
              <a:chExt cx="602150" cy="725137"/>
            </a:xfrm>
            <a:noFill/>
          </p:grpSpPr>
          <p:sp>
            <p:nvSpPr>
              <p:cNvPr id="606"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607"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86" name="组合 585"/>
            <p:cNvGrpSpPr/>
            <p:nvPr/>
          </p:nvGrpSpPr>
          <p:grpSpPr>
            <a:xfrm>
              <a:off x="11100" y="2642"/>
              <a:ext cx="3302" cy="1389"/>
              <a:chOff x="9708801" y="1700541"/>
              <a:chExt cx="2096515" cy="882231"/>
            </a:xfrm>
            <a:noFill/>
          </p:grpSpPr>
          <p:cxnSp>
            <p:nvCxnSpPr>
              <p:cNvPr id="599" name="直接箭头连接符 598"/>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600" name="直接箭头连接符 599"/>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601" name="组合 600"/>
              <p:cNvGrpSpPr/>
              <p:nvPr/>
            </p:nvGrpSpPr>
            <p:grpSpPr>
              <a:xfrm>
                <a:off x="9708801" y="1852716"/>
                <a:ext cx="1550065" cy="730056"/>
                <a:chOff x="9708801" y="1852716"/>
                <a:chExt cx="1550065" cy="730056"/>
              </a:xfrm>
              <a:grpFill/>
            </p:grpSpPr>
            <p:sp>
              <p:nvSpPr>
                <p:cNvPr id="604"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605"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02"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3"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7" name="组合 586"/>
            <p:cNvGrpSpPr/>
            <p:nvPr/>
          </p:nvGrpSpPr>
          <p:grpSpPr>
            <a:xfrm>
              <a:off x="9566" y="5158"/>
              <a:ext cx="4327" cy="1225"/>
              <a:chOff x="8734721" y="3298294"/>
              <a:chExt cx="2747397" cy="777859"/>
            </a:xfrm>
            <a:noFill/>
          </p:grpSpPr>
          <p:sp>
            <p:nvSpPr>
              <p:cNvPr id="589"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590" name="组合 589"/>
              <p:cNvGrpSpPr/>
              <p:nvPr/>
            </p:nvGrpSpPr>
            <p:grpSpPr>
              <a:xfrm>
                <a:off x="8734721" y="3298294"/>
                <a:ext cx="2747397" cy="688872"/>
                <a:chOff x="8734721" y="3298294"/>
                <a:chExt cx="2747397" cy="688872"/>
              </a:xfrm>
              <a:grpFill/>
            </p:grpSpPr>
            <p:grpSp>
              <p:nvGrpSpPr>
                <p:cNvPr id="591" name="组合 590"/>
                <p:cNvGrpSpPr/>
                <p:nvPr/>
              </p:nvGrpSpPr>
              <p:grpSpPr>
                <a:xfrm>
                  <a:off x="8734721" y="3298294"/>
                  <a:ext cx="2747397" cy="404590"/>
                  <a:chOff x="9069758" y="3543889"/>
                  <a:chExt cx="2897645" cy="426716"/>
                </a:xfrm>
                <a:grpFill/>
              </p:grpSpPr>
              <p:sp>
                <p:nvSpPr>
                  <p:cNvPr id="593"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594"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95" name="组合 594"/>
                  <p:cNvGrpSpPr/>
                  <p:nvPr/>
                </p:nvGrpSpPr>
                <p:grpSpPr>
                  <a:xfrm rot="16200000">
                    <a:off x="9632374" y="3225062"/>
                    <a:ext cx="159131" cy="1283431"/>
                    <a:chOff x="6712622" y="5926984"/>
                    <a:chExt cx="159131" cy="1283431"/>
                  </a:xfrm>
                  <a:grpFill/>
                </p:grpSpPr>
                <p:cxnSp>
                  <p:nvCxnSpPr>
                    <p:cNvPr id="597" name="直接连接符 596"/>
                    <p:cNvCxnSpPr/>
                    <p:nvPr/>
                  </p:nvCxnSpPr>
                  <p:spPr>
                    <a:xfrm rot="5400000" flipH="1">
                      <a:off x="6150680" y="6568700"/>
                      <a:ext cx="1283431" cy="0"/>
                    </a:xfrm>
                    <a:prstGeom prst="line">
                      <a:avLst/>
                    </a:prstGeom>
                    <a:grpFill/>
                    <a:ln w="19050">
                      <a:solidFill>
                        <a:srgbClr val="000000"/>
                      </a:solidFill>
                      <a:round/>
                      <a:tailEnd type="none" w="lg" len="lg"/>
                    </a:ln>
                  </p:spPr>
                </p:cxnSp>
                <p:sp>
                  <p:nvSpPr>
                    <p:cNvPr id="598" name="等腰三角形 59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596" name="直接箭头连接符 595"/>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592" name="直接箭头连接符 591"/>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588"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618" name="上下箭头 617"/>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619" name="组合 618"/>
          <p:cNvGrpSpPr/>
          <p:nvPr/>
        </p:nvGrpSpPr>
        <p:grpSpPr>
          <a:xfrm>
            <a:off x="8661106" y="4204028"/>
            <a:ext cx="3255645" cy="2050415"/>
            <a:chOff x="13206" y="6636"/>
            <a:chExt cx="5127" cy="3229"/>
          </a:xfrm>
        </p:grpSpPr>
        <p:grpSp>
          <p:nvGrpSpPr>
            <p:cNvPr id="620" name="组合 619"/>
            <p:cNvGrpSpPr/>
            <p:nvPr/>
          </p:nvGrpSpPr>
          <p:grpSpPr>
            <a:xfrm>
              <a:off x="13206" y="6636"/>
              <a:ext cx="5127" cy="3229"/>
              <a:chOff x="8457856" y="4139075"/>
              <a:chExt cx="3253334" cy="2050415"/>
            </a:xfrm>
            <a:noFill/>
          </p:grpSpPr>
          <p:sp>
            <p:nvSpPr>
              <p:cNvPr id="62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4" name="组合 623"/>
              <p:cNvGrpSpPr/>
              <p:nvPr/>
            </p:nvGrpSpPr>
            <p:grpSpPr>
              <a:xfrm>
                <a:off x="8457856" y="4632523"/>
                <a:ext cx="1511179" cy="331686"/>
                <a:chOff x="8382799" y="4779112"/>
                <a:chExt cx="1511179" cy="331686"/>
              </a:xfrm>
              <a:grpFill/>
            </p:grpSpPr>
            <p:sp>
              <p:nvSpPr>
                <p:cNvPr id="656"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57" name="直接连接符 656"/>
                <p:cNvCxnSpPr/>
                <p:nvPr/>
              </p:nvCxnSpPr>
              <p:spPr>
                <a:xfrm flipH="1">
                  <a:off x="8382799" y="5036628"/>
                  <a:ext cx="1511179" cy="0"/>
                </a:xfrm>
                <a:prstGeom prst="line">
                  <a:avLst/>
                </a:prstGeom>
                <a:grpFill/>
                <a:ln w="19050">
                  <a:solidFill>
                    <a:srgbClr val="000000"/>
                  </a:solidFill>
                  <a:round/>
                  <a:tailEnd type="none" w="lg" len="lg"/>
                </a:ln>
              </p:spPr>
            </p:cxnSp>
            <p:sp>
              <p:nvSpPr>
                <p:cNvPr id="658" name="等腰三角形 657"/>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25"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626" name="直接箭头连接符 625"/>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627" name="直接箭头连接符 626"/>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628"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62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0"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31" name="直接箭头连接符 630"/>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632" name="直接箭头连接符 631"/>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633"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634"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63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636" name="组合 635"/>
              <p:cNvGrpSpPr/>
              <p:nvPr/>
            </p:nvGrpSpPr>
            <p:grpSpPr>
              <a:xfrm>
                <a:off x="9962454" y="5260037"/>
                <a:ext cx="505805" cy="707492"/>
                <a:chOff x="5347918" y="5325265"/>
                <a:chExt cx="505805" cy="707492"/>
              </a:xfrm>
              <a:grpFill/>
            </p:grpSpPr>
            <p:grpSp>
              <p:nvGrpSpPr>
                <p:cNvPr id="649" name="组合 648"/>
                <p:cNvGrpSpPr/>
                <p:nvPr/>
              </p:nvGrpSpPr>
              <p:grpSpPr>
                <a:xfrm>
                  <a:off x="5347918" y="5325265"/>
                  <a:ext cx="505805" cy="707492"/>
                  <a:chOff x="5347918" y="5325265"/>
                  <a:chExt cx="505805" cy="707492"/>
                </a:xfrm>
                <a:grpFill/>
              </p:grpSpPr>
              <p:sp>
                <p:nvSpPr>
                  <p:cNvPr id="652"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3" name="流程图: 手动操作 65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54"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50" name="矩形 649"/>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51" name="矩形 650"/>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637" name="组合 636"/>
              <p:cNvGrpSpPr/>
              <p:nvPr/>
            </p:nvGrpSpPr>
            <p:grpSpPr>
              <a:xfrm>
                <a:off x="10512220" y="5260175"/>
                <a:ext cx="505805" cy="701639"/>
                <a:chOff x="5347918" y="5331118"/>
                <a:chExt cx="505805" cy="701639"/>
              </a:xfrm>
              <a:grpFill/>
            </p:grpSpPr>
            <p:grpSp>
              <p:nvGrpSpPr>
                <p:cNvPr id="642" name="组合 641"/>
                <p:cNvGrpSpPr/>
                <p:nvPr/>
              </p:nvGrpSpPr>
              <p:grpSpPr>
                <a:xfrm>
                  <a:off x="5347918" y="5331118"/>
                  <a:ext cx="505805" cy="701639"/>
                  <a:chOff x="5347918" y="5331118"/>
                  <a:chExt cx="505805" cy="701639"/>
                </a:xfrm>
                <a:grpFill/>
              </p:grpSpPr>
              <p:sp>
                <p:nvSpPr>
                  <p:cNvPr id="645"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6" name="流程图: 手动操作 645"/>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4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43" name="矩形 642"/>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44" name="矩形 643"/>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638"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639"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640"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1"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621" name="文本框 620"/>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622" name="文本框 621"/>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659" name="组合 658"/>
          <p:cNvGrpSpPr/>
          <p:nvPr/>
        </p:nvGrpSpPr>
        <p:grpSpPr>
          <a:xfrm>
            <a:off x="5322276" y="3949393"/>
            <a:ext cx="3357880" cy="1982470"/>
            <a:chOff x="7933" y="6261"/>
            <a:chExt cx="5288" cy="3122"/>
          </a:xfrm>
        </p:grpSpPr>
        <p:grpSp>
          <p:nvGrpSpPr>
            <p:cNvPr id="660" name="组合 659"/>
            <p:cNvGrpSpPr/>
            <p:nvPr/>
          </p:nvGrpSpPr>
          <p:grpSpPr>
            <a:xfrm>
              <a:off x="7933" y="6261"/>
              <a:ext cx="5288" cy="3122"/>
              <a:chOff x="5076" y="5757"/>
              <a:chExt cx="5288" cy="3122"/>
            </a:xfrm>
          </p:grpSpPr>
          <p:sp>
            <p:nvSpPr>
              <p:cNvPr id="662" name="任意多边形 661"/>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663" name="组合 662"/>
              <p:cNvGrpSpPr/>
              <p:nvPr/>
            </p:nvGrpSpPr>
            <p:grpSpPr>
              <a:xfrm>
                <a:off x="5076" y="5757"/>
                <a:ext cx="5091" cy="3122"/>
                <a:chOff x="5884534" y="3678569"/>
                <a:chExt cx="3233575" cy="1982638"/>
              </a:xfrm>
              <a:noFill/>
            </p:grpSpPr>
            <p:grpSp>
              <p:nvGrpSpPr>
                <p:cNvPr id="674" name="组合 673"/>
                <p:cNvGrpSpPr/>
                <p:nvPr/>
              </p:nvGrpSpPr>
              <p:grpSpPr>
                <a:xfrm>
                  <a:off x="5884534" y="3844472"/>
                  <a:ext cx="3233575" cy="1816735"/>
                  <a:chOff x="5884534" y="3844472"/>
                  <a:chExt cx="3233575" cy="1816735"/>
                </a:xfrm>
                <a:grpFill/>
              </p:grpSpPr>
              <p:sp>
                <p:nvSpPr>
                  <p:cNvPr id="676"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77" name="组合 676"/>
                  <p:cNvGrpSpPr/>
                  <p:nvPr/>
                </p:nvGrpSpPr>
                <p:grpSpPr>
                  <a:xfrm>
                    <a:off x="5884534" y="3844472"/>
                    <a:ext cx="3233575" cy="1816735"/>
                    <a:chOff x="5884534" y="3844472"/>
                    <a:chExt cx="3233575" cy="1816735"/>
                  </a:xfrm>
                  <a:grpFill/>
                </p:grpSpPr>
                <p:grpSp>
                  <p:nvGrpSpPr>
                    <p:cNvPr id="678" name="组合 677"/>
                    <p:cNvGrpSpPr/>
                    <p:nvPr/>
                  </p:nvGrpSpPr>
                  <p:grpSpPr>
                    <a:xfrm>
                      <a:off x="6400893" y="3844472"/>
                      <a:ext cx="2717216" cy="1816735"/>
                      <a:chOff x="6608301" y="4119936"/>
                      <a:chExt cx="2865813" cy="1916088"/>
                    </a:xfrm>
                    <a:grpFill/>
                  </p:grpSpPr>
                  <p:cxnSp>
                    <p:nvCxnSpPr>
                      <p:cNvPr id="684" name="直接箭头连接符 683"/>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685" name="组合 684"/>
                      <p:cNvGrpSpPr/>
                      <p:nvPr/>
                    </p:nvGrpSpPr>
                    <p:grpSpPr>
                      <a:xfrm>
                        <a:off x="6899083" y="4150680"/>
                        <a:ext cx="1922249" cy="942122"/>
                        <a:chOff x="5286697" y="3767069"/>
                        <a:chExt cx="1922249" cy="942122"/>
                      </a:xfrm>
                      <a:grpFill/>
                    </p:grpSpPr>
                    <p:cxnSp>
                      <p:nvCxnSpPr>
                        <p:cNvPr id="703" name="直接箭头连接符 702"/>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704" name="直接箭头连接符 70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705" name="直接箭头连接符 70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686" name="组合 685"/>
                      <p:cNvGrpSpPr/>
                      <p:nvPr/>
                    </p:nvGrpSpPr>
                    <p:grpSpPr>
                      <a:xfrm>
                        <a:off x="6608301" y="4119936"/>
                        <a:ext cx="2853911" cy="1843217"/>
                        <a:chOff x="6608301" y="4119936"/>
                        <a:chExt cx="2853911" cy="1843217"/>
                      </a:xfrm>
                      <a:grpFill/>
                    </p:grpSpPr>
                    <p:sp>
                      <p:nvSpPr>
                        <p:cNvPr id="69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2" name="直接连接符 691"/>
                        <p:cNvCxnSpPr/>
                        <p:nvPr/>
                      </p:nvCxnSpPr>
                      <p:spPr>
                        <a:xfrm>
                          <a:off x="7508376" y="4364532"/>
                          <a:ext cx="0" cy="341719"/>
                        </a:xfrm>
                        <a:prstGeom prst="line">
                          <a:avLst/>
                        </a:prstGeom>
                        <a:grpFill/>
                        <a:ln w="19050">
                          <a:solidFill>
                            <a:srgbClr val="000000"/>
                          </a:solidFill>
                          <a:round/>
                          <a:tailEnd type="triangle" w="lg" len="lg"/>
                        </a:ln>
                      </p:spPr>
                    </p:cxnSp>
                    <p:sp>
                      <p:nvSpPr>
                        <p:cNvPr id="693" name="矩形 692"/>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694" name="直接连接符 693"/>
                        <p:cNvCxnSpPr>
                          <a:stCxn id="699" idx="3"/>
                        </p:cNvCxnSpPr>
                        <p:nvPr/>
                      </p:nvCxnSpPr>
                      <p:spPr>
                        <a:xfrm>
                          <a:off x="8013720" y="5749795"/>
                          <a:ext cx="1443068" cy="0"/>
                        </a:xfrm>
                        <a:prstGeom prst="line">
                          <a:avLst/>
                        </a:prstGeom>
                        <a:grpFill/>
                        <a:ln w="19050">
                          <a:solidFill>
                            <a:srgbClr val="000000"/>
                          </a:solidFill>
                          <a:round/>
                          <a:tailEnd type="none" w="lg" len="lg"/>
                        </a:ln>
                      </p:spPr>
                    </p:cxnSp>
                    <p:sp>
                      <p:nvSpPr>
                        <p:cNvPr id="695" name="等腰三角形 694"/>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6" name="直接连接符 695"/>
                        <p:cNvCxnSpPr/>
                        <p:nvPr/>
                      </p:nvCxnSpPr>
                      <p:spPr>
                        <a:xfrm>
                          <a:off x="8152796" y="4430628"/>
                          <a:ext cx="0" cy="271378"/>
                        </a:xfrm>
                        <a:prstGeom prst="line">
                          <a:avLst/>
                        </a:prstGeom>
                        <a:grpFill/>
                        <a:ln w="19050" cap="sq">
                          <a:solidFill>
                            <a:srgbClr val="000000"/>
                          </a:solidFill>
                          <a:miter lim="800000"/>
                          <a:tailEnd type="triangle" w="lg" len="lg"/>
                        </a:ln>
                      </p:spPr>
                    </p:cxnSp>
                    <p:sp>
                      <p:nvSpPr>
                        <p:cNvPr id="697"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8"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9"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700" name="直接连接符 699"/>
                        <p:cNvCxnSpPr/>
                        <p:nvPr/>
                      </p:nvCxnSpPr>
                      <p:spPr>
                        <a:xfrm>
                          <a:off x="7810957" y="5185414"/>
                          <a:ext cx="0" cy="340232"/>
                        </a:xfrm>
                        <a:prstGeom prst="line">
                          <a:avLst/>
                        </a:prstGeom>
                        <a:grpFill/>
                        <a:ln w="19050">
                          <a:solidFill>
                            <a:srgbClr val="000000"/>
                          </a:solidFill>
                          <a:round/>
                          <a:tailEnd type="triangle" w="lg" len="lg"/>
                        </a:ln>
                      </p:spPr>
                    </p:cxnSp>
                    <p:sp>
                      <p:nvSpPr>
                        <p:cNvPr id="7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87"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688"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689"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690"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679" name="直接箭头连接符 678"/>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680" name="直接箭头连接符 679"/>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681"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2"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683"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675"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664"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65" name="组合 664"/>
              <p:cNvGrpSpPr/>
              <p:nvPr/>
            </p:nvGrpSpPr>
            <p:grpSpPr>
              <a:xfrm rot="16200000">
                <a:off x="8778" y="6244"/>
                <a:ext cx="797" cy="463"/>
                <a:chOff x="8835" y="9279"/>
                <a:chExt cx="797" cy="463"/>
              </a:xfrm>
            </p:grpSpPr>
            <p:sp>
              <p:nvSpPr>
                <p:cNvPr id="671" name="流程图: 手动操作 670"/>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2" name="矩形 671"/>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673" name="矩形 672"/>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666" name="直接箭头连接符 665"/>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667" name="直接连接符 666"/>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9"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670"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61" name="文本框 660"/>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9866269" y="175903"/>
            <a:ext cx="2133785" cy="647756"/>
          </a:xfrm>
          <a:prstGeom prst="rect">
            <a:avLst/>
          </a:prstGeom>
        </p:spPr>
      </p:pic>
      <p:cxnSp>
        <p:nvCxnSpPr>
          <p:cNvPr id="177" name="直接箭头连接符 176"/>
          <p:cNvCxnSpPr/>
          <p:nvPr/>
        </p:nvCxnSpPr>
        <p:spPr>
          <a:xfrm>
            <a:off x="6255722" y="555690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9" name="矩形 178"/>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sp>
        <p:nvSpPr>
          <p:cNvPr id="180" name="矩形 179"/>
          <p:cNvSpPr/>
          <p:nvPr/>
        </p:nvSpPr>
        <p:spPr>
          <a:xfrm>
            <a:off x="733215" y="2212245"/>
            <a:ext cx="360596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执行阶段数据通路汇总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81" name="矩形 180"/>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82" name="矩形 181"/>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83" name="矩形 182"/>
          <p:cNvSpPr/>
          <p:nvPr/>
        </p:nvSpPr>
        <p:spPr>
          <a:xfrm>
            <a:off x="791812" y="2763736"/>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84" name="组合 183"/>
          <p:cNvGrpSpPr/>
          <p:nvPr/>
        </p:nvGrpSpPr>
        <p:grpSpPr>
          <a:xfrm>
            <a:off x="879967" y="4402736"/>
            <a:ext cx="3581921" cy="370007"/>
            <a:chOff x="907913" y="4866837"/>
            <a:chExt cx="3581921" cy="370007"/>
          </a:xfrm>
        </p:grpSpPr>
        <p:sp>
          <p:nvSpPr>
            <p:cNvPr id="185" name="文本框 184"/>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186" name="文本框 185"/>
            <p:cNvSpPr txBox="1"/>
            <p:nvPr/>
          </p:nvSpPr>
          <p:spPr>
            <a:xfrm>
              <a:off x="1335540" y="4867512"/>
              <a:ext cx="315429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187" name="矩形 186"/>
          <p:cNvSpPr/>
          <p:nvPr/>
        </p:nvSpPr>
        <p:spPr>
          <a:xfrm>
            <a:off x="777247" y="3242295"/>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grpSp>
        <p:nvGrpSpPr>
          <p:cNvPr id="188" name="组合 187"/>
          <p:cNvGrpSpPr/>
          <p:nvPr/>
        </p:nvGrpSpPr>
        <p:grpSpPr>
          <a:xfrm>
            <a:off x="883607" y="4834669"/>
            <a:ext cx="3600584" cy="370800"/>
            <a:chOff x="907913" y="4866837"/>
            <a:chExt cx="3600584" cy="370800"/>
          </a:xfrm>
        </p:grpSpPr>
        <p:sp>
          <p:nvSpPr>
            <p:cNvPr id="189" name="文本框 188"/>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190" name="文本框 189"/>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772751" y="3758407"/>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grpSp>
        <p:nvGrpSpPr>
          <p:cNvPr id="192" name="组合 191"/>
          <p:cNvGrpSpPr/>
          <p:nvPr/>
        </p:nvGrpSpPr>
        <p:grpSpPr>
          <a:xfrm>
            <a:off x="885717" y="5309181"/>
            <a:ext cx="3598473" cy="370007"/>
            <a:chOff x="907913" y="4866837"/>
            <a:chExt cx="3204584" cy="370007"/>
          </a:xfrm>
        </p:grpSpPr>
        <p:sp>
          <p:nvSpPr>
            <p:cNvPr id="193" name="文本框 192"/>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194" name="文本框 193"/>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71076"/>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09739"/>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5531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376" name="组合 375"/>
          <p:cNvGrpSpPr/>
          <p:nvPr/>
        </p:nvGrpSpPr>
        <p:grpSpPr>
          <a:xfrm>
            <a:off x="8667087" y="1090623"/>
            <a:ext cx="3070596" cy="2787650"/>
            <a:chOff x="9566" y="2036"/>
            <a:chExt cx="4836"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566" y="5151"/>
              <a:ext cx="4327" cy="1275"/>
              <a:chOff x="8734721" y="3298294"/>
              <a:chExt cx="2747397"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734721" y="3298294"/>
                <a:ext cx="2747397" cy="688872"/>
                <a:chOff x="8734721" y="3298294"/>
                <a:chExt cx="2747397" cy="688872"/>
              </a:xfrm>
              <a:grpFill/>
            </p:grpSpPr>
            <p:grpSp>
              <p:nvGrpSpPr>
                <p:cNvPr id="385" name="组合 384"/>
                <p:cNvGrpSpPr/>
                <p:nvPr/>
              </p:nvGrpSpPr>
              <p:grpSpPr>
                <a:xfrm>
                  <a:off x="8734721" y="3298294"/>
                  <a:ext cx="2747397" cy="404590"/>
                  <a:chOff x="9069758" y="3543889"/>
                  <a:chExt cx="2897645"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632374" y="3225062"/>
                    <a:ext cx="159131" cy="1283431"/>
                    <a:chOff x="6712622" y="5926984"/>
                    <a:chExt cx="159131" cy="1283431"/>
                  </a:xfrm>
                  <a:grpFill/>
                </p:grpSpPr>
                <p:cxnSp>
                  <p:nvCxnSpPr>
                    <p:cNvPr id="394" name="直接连接符 393"/>
                    <p:cNvCxnSpPr/>
                    <p:nvPr/>
                  </p:nvCxnSpPr>
                  <p:spPr>
                    <a:xfrm rot="5400000" flipH="1">
                      <a:off x="6150680" y="6568700"/>
                      <a:ext cx="1283431" cy="0"/>
                    </a:xfrm>
                    <a:prstGeom prst="line">
                      <a:avLst/>
                    </a:prstGeom>
                    <a:grpFill/>
                    <a:ln w="19050">
                      <a:solidFill>
                        <a:srgbClr val="000000"/>
                      </a:solidFill>
                      <a:round/>
                      <a:tailEnd type="none" w="lg" len="lg"/>
                    </a:ln>
                  </p:spPr>
                </p:cxnSp>
                <p:sp>
                  <p:nvSpPr>
                    <p:cNvPr id="395" name="等腰三角形 39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9393"/>
            <a:ext cx="3357880" cy="1982470"/>
            <a:chOff x="7933" y="6261"/>
            <a:chExt cx="5288" cy="3122"/>
          </a:xfrm>
        </p:grpSpPr>
        <p:grpSp>
          <p:nvGrpSpPr>
            <p:cNvPr id="457" name="组合 456"/>
            <p:cNvGrpSpPr/>
            <p:nvPr/>
          </p:nvGrpSpPr>
          <p:grpSpPr>
            <a:xfrm>
              <a:off x="7933" y="6261"/>
              <a:ext cx="5288" cy="3122"/>
              <a:chOff x="5076" y="5757"/>
              <a:chExt cx="5288" cy="3122"/>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7"/>
                <a:ext cx="5091" cy="3122"/>
                <a:chOff x="5884534" y="3678569"/>
                <a:chExt cx="3233575" cy="1982638"/>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rgbClr val="000000"/>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4511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84133" y="198654"/>
            <a:ext cx="2133785" cy="647756"/>
          </a:xfrm>
          <a:prstGeom prst="rect">
            <a:avLst/>
          </a:prstGeom>
        </p:spPr>
      </p:pic>
      <p:cxnSp>
        <p:nvCxnSpPr>
          <p:cNvPr id="195" name="直接箭头连接符 194"/>
          <p:cNvCxnSpPr/>
          <p:nvPr/>
        </p:nvCxnSpPr>
        <p:spPr>
          <a:xfrm>
            <a:off x="6255722" y="5595313"/>
            <a:ext cx="515913" cy="0"/>
          </a:xfrm>
          <a:prstGeom prst="straightConnector1">
            <a:avLst/>
          </a:prstGeom>
          <a:noFill/>
          <a:ln w="12700">
            <a:solidFill>
              <a:srgbClr val="0000FF"/>
            </a:solidFill>
            <a:round/>
            <a:headEnd w="lg" len="lg"/>
            <a:tailEnd type="stealth" w="lg" len="lg"/>
          </a:ln>
        </p:spPr>
      </p:cxnSp>
      <p:sp>
        <p:nvSpPr>
          <p:cNvPr id="19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97" name="矩形 196"/>
          <p:cNvSpPr/>
          <p:nvPr/>
        </p:nvSpPr>
        <p:spPr>
          <a:xfrm>
            <a:off x="869869" y="3220939"/>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98" name="组合 197"/>
          <p:cNvGrpSpPr/>
          <p:nvPr/>
        </p:nvGrpSpPr>
        <p:grpSpPr>
          <a:xfrm>
            <a:off x="902269" y="3755970"/>
            <a:ext cx="3199627" cy="360675"/>
            <a:chOff x="907913" y="4866837"/>
            <a:chExt cx="3199627" cy="360675"/>
          </a:xfrm>
        </p:grpSpPr>
        <p:sp>
          <p:nvSpPr>
            <p:cNvPr id="199" name="文本框 198"/>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0" name="文本框 199"/>
            <p:cNvSpPr txBox="1"/>
            <p:nvPr/>
          </p:nvSpPr>
          <p:spPr>
            <a:xfrm>
              <a:off x="1335540"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221" name="组合 220"/>
          <p:cNvGrpSpPr/>
          <p:nvPr/>
        </p:nvGrpSpPr>
        <p:grpSpPr>
          <a:xfrm>
            <a:off x="6490495" y="923497"/>
            <a:ext cx="4736925" cy="5436000"/>
            <a:chOff x="6501646" y="700477"/>
            <a:chExt cx="4736925" cy="5436000"/>
          </a:xfrm>
        </p:grpSpPr>
        <p:sp>
          <p:nvSpPr>
            <p:cNvPr id="222" name="上下箭头 221"/>
            <p:cNvSpPr/>
            <p:nvPr/>
          </p:nvSpPr>
          <p:spPr>
            <a:xfrm>
              <a:off x="8503121" y="70047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23" name="组合 222"/>
            <p:cNvGrpSpPr/>
            <p:nvPr/>
          </p:nvGrpSpPr>
          <p:grpSpPr>
            <a:xfrm>
              <a:off x="8661741" y="4036418"/>
              <a:ext cx="2576830" cy="1771650"/>
              <a:chOff x="8457856" y="4195326"/>
              <a:chExt cx="2574777" cy="1772203"/>
            </a:xfrm>
            <a:noFill/>
          </p:grpSpPr>
          <p:sp>
            <p:nvSpPr>
              <p:cNvPr id="228"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9" name="组合 228"/>
              <p:cNvGrpSpPr/>
              <p:nvPr/>
            </p:nvGrpSpPr>
            <p:grpSpPr>
              <a:xfrm>
                <a:off x="8457856" y="4813329"/>
                <a:ext cx="1511179" cy="150880"/>
                <a:chOff x="8382799" y="4959918"/>
                <a:chExt cx="1511179" cy="150880"/>
              </a:xfrm>
              <a:grpFill/>
            </p:grpSpPr>
            <p:cxnSp>
              <p:nvCxnSpPr>
                <p:cNvPr id="239" name="直接连接符 238"/>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40" name="等腰三角形 239"/>
                <p:cNvSpPr/>
                <p:nvPr/>
              </p:nvSpPr>
              <p:spPr>
                <a:xfrm rot="16200000">
                  <a:off x="9151454"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232" name="组合 231"/>
              <p:cNvGrpSpPr/>
              <p:nvPr/>
            </p:nvGrpSpPr>
            <p:grpSpPr>
              <a:xfrm>
                <a:off x="9962454" y="5263947"/>
                <a:ext cx="505805" cy="703582"/>
                <a:chOff x="5347918" y="5329175"/>
                <a:chExt cx="505805" cy="703582"/>
              </a:xfrm>
              <a:grpFill/>
            </p:grpSpPr>
            <p:grpSp>
              <p:nvGrpSpPr>
                <p:cNvPr id="233" name="组合 232"/>
                <p:cNvGrpSpPr/>
                <p:nvPr/>
              </p:nvGrpSpPr>
              <p:grpSpPr>
                <a:xfrm>
                  <a:off x="5347918" y="5329175"/>
                  <a:ext cx="505805" cy="703582"/>
                  <a:chOff x="5347918" y="5329175"/>
                  <a:chExt cx="505805" cy="703582"/>
                </a:xfrm>
                <a:grpFill/>
              </p:grpSpPr>
              <p:sp>
                <p:nvSpPr>
                  <p:cNvPr id="236" name="Line 7"/>
                  <p:cNvSpPr>
                    <a:spLocks noChangeShapeType="1"/>
                  </p:cNvSpPr>
                  <p:nvPr/>
                </p:nvSpPr>
                <p:spPr bwMode="auto">
                  <a:xfrm rot="16200000">
                    <a:off x="5484613" y="545517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流程图: 手动操作 236"/>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38" name="Line 7"/>
                  <p:cNvSpPr>
                    <a:spLocks noChangeShapeType="1"/>
                  </p:cNvSpPr>
                  <p:nvPr/>
                </p:nvSpPr>
                <p:spPr bwMode="auto">
                  <a:xfrm rot="16200000">
                    <a:off x="540037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4" name="矩形 233"/>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35" name="矩形 234"/>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224" name="组合 223"/>
            <p:cNvGrpSpPr/>
            <p:nvPr/>
          </p:nvGrpSpPr>
          <p:grpSpPr>
            <a:xfrm>
              <a:off x="6501646" y="3726281"/>
              <a:ext cx="2049848" cy="404554"/>
              <a:chOff x="7064189" y="3455453"/>
              <a:chExt cx="2050348" cy="404590"/>
            </a:xfrm>
            <a:noFill/>
          </p:grpSpPr>
          <p:sp>
            <p:nvSpPr>
              <p:cNvPr id="226" name="Line 7"/>
              <p:cNvSpPr>
                <a:spLocks noChangeShapeType="1"/>
              </p:cNvSpPr>
              <p:nvPr/>
            </p:nvSpPr>
            <p:spPr bwMode="auto">
              <a:xfrm flipH="1">
                <a:off x="7476246" y="3623901"/>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7" name="Rectangle 104"/>
              <p:cNvSpPr>
                <a:spLocks noChangeArrowheads="1"/>
              </p:cNvSpPr>
              <p:nvPr/>
            </p:nvSpPr>
            <p:spPr bwMode="auto">
              <a:xfrm>
                <a:off x="7064189" y="3455453"/>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225" name="矩形 224"/>
            <p:cNvSpPr/>
            <p:nvPr/>
          </p:nvSpPr>
          <p:spPr>
            <a:xfrm>
              <a:off x="10126333" y="5818284"/>
              <a:ext cx="422347"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blinds(vertical)">
                                      <p:cBhvr>
                                        <p:cTn id="7" dur="500"/>
                                        <p:tgtEl>
                                          <p:spTgt spid="309"/>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blinds(vertical)">
                                      <p:cBhvr>
                                        <p:cTn id="10" dur="500"/>
                                        <p:tgtEl>
                                          <p:spTgt spid="3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blinds(vertical)">
                                      <p:cBhvr>
                                        <p:cTn id="15" dur="500"/>
                                        <p:tgtEl>
                                          <p:spTgt spid="3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blinds(vertical)">
                                      <p:cBhvr>
                                        <p:cTn id="20" dur="500"/>
                                        <p:tgtEl>
                                          <p:spTgt spid="17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blinds(vertical)">
                                      <p:cBhvr>
                                        <p:cTn id="25" dur="500"/>
                                        <p:tgtEl>
                                          <p:spTgt spid="19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blinds(horizontal)">
                                      <p:cBhvr>
                                        <p:cTn id="30" dur="500"/>
                                        <p:tgtEl>
                                          <p:spTgt spid="2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blinds(vertical)">
                                      <p:cBhvr>
                                        <p:cTn id="3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332" grpId="0"/>
      <p:bldP spid="171" grpId="0"/>
      <p:bldP spid="19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4115763"/>
            <a:ext cx="3357880" cy="1816735"/>
            <a:chOff x="7933" y="6523"/>
            <a:chExt cx="5288" cy="2861"/>
          </a:xfrm>
        </p:grpSpPr>
        <p:grpSp>
          <p:nvGrpSpPr>
            <p:cNvPr id="457" name="组合 456"/>
            <p:cNvGrpSpPr/>
            <p:nvPr/>
          </p:nvGrpSpPr>
          <p:grpSpPr>
            <a:xfrm>
              <a:off x="7933" y="6523"/>
              <a:ext cx="5288" cy="2861"/>
              <a:chOff x="5076" y="6019"/>
              <a:chExt cx="5288" cy="2861"/>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71" name="组合 470"/>
              <p:cNvGrpSpPr/>
              <p:nvPr/>
            </p:nvGrpSpPr>
            <p:grpSpPr>
              <a:xfrm>
                <a:off x="5076" y="6019"/>
                <a:ext cx="5091" cy="2861"/>
                <a:chOff x="5884534" y="3844472"/>
                <a:chExt cx="3233575" cy="1816735"/>
              </a:xfrm>
              <a:no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78"/>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accent6">
                            <a:lumMod val="75000"/>
                          </a:schemeClr>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95" name="矩形 194"/>
          <p:cNvSpPr/>
          <p:nvPr/>
        </p:nvSpPr>
        <p:spPr>
          <a:xfrm>
            <a:off x="731034" y="3348384"/>
            <a:ext cx="331518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Mux1 ALUZ</a:t>
            </a:r>
            <a:endParaRPr lang="en-US" altLang="zh-CN" sz="2200" baseline="-25000" dirty="0">
              <a:solidFill>
                <a:sysClr val="windowText" lastClr="000000"/>
              </a:solidFill>
              <a:latin typeface="+mn-ea"/>
              <a:sym typeface="Wingdings" panose="05000000000000000000" pitchFamily="2" charset="2"/>
            </a:endParaRPr>
          </a:p>
        </p:txBody>
      </p:sp>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504088" y="3112112"/>
                    <a:ext cx="159131" cy="1509389"/>
                    <a:chOff x="6712597" y="5685715"/>
                    <a:chExt cx="159131" cy="1509389"/>
                  </a:xfrm>
                  <a:grpFill/>
                </p:grpSpPr>
                <p:cxnSp>
                  <p:nvCxnSpPr>
                    <p:cNvPr id="394" name="直接连接符 393"/>
                    <p:cNvCxnSpPr/>
                    <p:nvPr/>
                  </p:nvCxnSpPr>
                  <p:spPr>
                    <a:xfrm rot="5400000" flipH="1">
                      <a:off x="6038801" y="6439309"/>
                      <a:ext cx="1509389" cy="2201"/>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172" name="Rectangle 104"/>
          <p:cNvSpPr>
            <a:spLocks noChangeArrowheads="1"/>
          </p:cNvSpPr>
          <p:nvPr/>
        </p:nvSpPr>
        <p:spPr bwMode="auto">
          <a:xfrm>
            <a:off x="6492216" y="3949393"/>
            <a:ext cx="399093"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pic>
        <p:nvPicPr>
          <p:cNvPr id="8" name="图片 7"/>
          <p:cNvPicPr>
            <a:picLocks noChangeAspect="1"/>
          </p:cNvPicPr>
          <p:nvPr/>
        </p:nvPicPr>
        <p:blipFill>
          <a:blip r:embed="rId1"/>
          <a:stretch>
            <a:fillRect/>
          </a:stretch>
        </p:blipFill>
        <p:spPr>
          <a:xfrm>
            <a:off x="9866269" y="187711"/>
            <a:ext cx="2133785" cy="647756"/>
          </a:xfrm>
          <a:prstGeom prst="rect">
            <a:avLst/>
          </a:prstGeom>
        </p:spPr>
      </p:pic>
      <p:cxnSp>
        <p:nvCxnSpPr>
          <p:cNvPr id="174" name="直接箭头连接符 173"/>
          <p:cNvCxnSpPr/>
          <p:nvPr/>
        </p:nvCxnSpPr>
        <p:spPr>
          <a:xfrm>
            <a:off x="6255722" y="5564409"/>
            <a:ext cx="515913" cy="0"/>
          </a:xfrm>
          <a:prstGeom prst="straightConnector1">
            <a:avLst/>
          </a:prstGeom>
          <a:noFill/>
          <a:ln w="12700">
            <a:solidFill>
              <a:srgbClr val="0000FF"/>
            </a:solidFill>
            <a:round/>
            <a:headEnd w="lg" len="lg"/>
            <a:tailEnd type="stealth" w="lg" len="lg"/>
          </a:ln>
        </p:spPr>
      </p:cxnSp>
      <p:sp>
        <p:nvSpPr>
          <p:cNvPr id="17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77" name="组合 176"/>
          <p:cNvGrpSpPr/>
          <p:nvPr/>
        </p:nvGrpSpPr>
        <p:grpSpPr>
          <a:xfrm>
            <a:off x="6363041" y="923497"/>
            <a:ext cx="4818583" cy="5436000"/>
            <a:chOff x="6363041" y="923497"/>
            <a:chExt cx="4818583" cy="5436000"/>
          </a:xfrm>
        </p:grpSpPr>
        <p:sp>
          <p:nvSpPr>
            <p:cNvPr id="178" name="上下箭头 177"/>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9" name="任意多边形 178"/>
            <p:cNvSpPr/>
            <p:nvPr/>
          </p:nvSpPr>
          <p:spPr>
            <a:xfrm rot="10800000">
              <a:off x="6363041" y="4677103"/>
              <a:ext cx="1285875" cy="456565"/>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80" name="矩形 179"/>
            <p:cNvSpPr/>
            <p:nvPr/>
          </p:nvSpPr>
          <p:spPr>
            <a:xfrm>
              <a:off x="6738968" y="4784644"/>
              <a:ext cx="567784" cy="338554"/>
            </a:xfrm>
            <a:prstGeom prst="rect">
              <a:avLst/>
            </a:prstGeom>
            <a:no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181" name="直接连接符 180"/>
            <p:cNvCxnSpPr/>
            <p:nvPr/>
          </p:nvCxnSpPr>
          <p:spPr>
            <a:xfrm>
              <a:off x="7302562" y="4410345"/>
              <a:ext cx="0" cy="257307"/>
            </a:xfrm>
            <a:prstGeom prst="line">
              <a:avLst/>
            </a:prstGeom>
            <a:noFill/>
            <a:ln w="19050" cap="sq">
              <a:solidFill>
                <a:schemeClr val="accent6">
                  <a:lumMod val="75000"/>
                </a:schemeClr>
              </a:solidFill>
              <a:miter lim="800000"/>
              <a:tailEnd type="triangle" w="lg" len="lg"/>
            </a:ln>
          </p:spPr>
        </p:cxnSp>
        <p:sp>
          <p:nvSpPr>
            <p:cNvPr id="182" name="Line 7"/>
            <p:cNvSpPr>
              <a:spLocks noChangeShapeType="1"/>
            </p:cNvSpPr>
            <p:nvPr/>
          </p:nvSpPr>
          <p:spPr bwMode="auto">
            <a:xfrm flipH="1">
              <a:off x="7302560" y="4410345"/>
              <a:ext cx="503877"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3" name="Rectangle 104"/>
            <p:cNvSpPr>
              <a:spLocks noChangeArrowheads="1"/>
            </p:cNvSpPr>
            <p:nvPr/>
          </p:nvSpPr>
          <p:spPr bwMode="auto">
            <a:xfrm>
              <a:off x="6771635" y="5458816"/>
              <a:ext cx="399094" cy="404590"/>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184" name="直接连接符 183"/>
            <p:cNvCxnSpPr/>
            <p:nvPr/>
          </p:nvCxnSpPr>
          <p:spPr>
            <a:xfrm>
              <a:off x="6978527" y="5125994"/>
              <a:ext cx="0" cy="322590"/>
            </a:xfrm>
            <a:prstGeom prst="line">
              <a:avLst/>
            </a:prstGeom>
            <a:noFill/>
            <a:ln w="19050">
              <a:solidFill>
                <a:schemeClr val="accent6">
                  <a:lumMod val="75000"/>
                </a:schemeClr>
              </a:solidFill>
              <a:round/>
              <a:tailEnd type="triangle" w="lg" len="lg"/>
            </a:ln>
          </p:spPr>
        </p:cxnSp>
        <p:sp>
          <p:nvSpPr>
            <p:cNvPr id="185" name="Text Box 108"/>
            <p:cNvSpPr txBox="1">
              <a:spLocks noChangeArrowheads="1"/>
            </p:cNvSpPr>
            <p:nvPr/>
          </p:nvSpPr>
          <p:spPr bwMode="auto">
            <a:xfrm>
              <a:off x="6568811" y="4646727"/>
              <a:ext cx="288994"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107"/>
            <p:cNvSpPr txBox="1">
              <a:spLocks noChangeArrowheads="1"/>
            </p:cNvSpPr>
            <p:nvPr/>
          </p:nvSpPr>
          <p:spPr bwMode="auto">
            <a:xfrm>
              <a:off x="7169238" y="4634938"/>
              <a:ext cx="261081"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7" name="组合 186"/>
            <p:cNvGrpSpPr/>
            <p:nvPr/>
          </p:nvGrpSpPr>
          <p:grpSpPr>
            <a:xfrm rot="16200000">
              <a:off x="7673046" y="4258638"/>
              <a:ext cx="506095" cy="294005"/>
              <a:chOff x="8835" y="9279"/>
              <a:chExt cx="797" cy="463"/>
            </a:xfrm>
          </p:grpSpPr>
          <p:sp>
            <p:nvSpPr>
              <p:cNvPr id="196" name="流程图: 手动操作 195"/>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7" name="矩形 196"/>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198" name="矩形 197"/>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188" name="Line 7"/>
            <p:cNvSpPr>
              <a:spLocks noChangeShapeType="1"/>
            </p:cNvSpPr>
            <p:nvPr/>
          </p:nvSpPr>
          <p:spPr bwMode="auto">
            <a:xfrm flipH="1">
              <a:off x="8039441" y="4287848"/>
              <a:ext cx="504190"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89" name="组合 188"/>
            <p:cNvGrpSpPr/>
            <p:nvPr/>
          </p:nvGrpSpPr>
          <p:grpSpPr>
            <a:xfrm>
              <a:off x="8666937" y="3068648"/>
              <a:ext cx="2514687" cy="404143"/>
              <a:chOff x="8828959" y="3543889"/>
              <a:chExt cx="2653986" cy="426716"/>
            </a:xfrm>
            <a:solidFill>
              <a:schemeClr val="accent6">
                <a:lumMod val="75000"/>
              </a:schemeClr>
            </a:solidFill>
          </p:grpSpPr>
          <p:sp>
            <p:nvSpPr>
              <p:cNvPr id="190" name="Rectangle 104"/>
              <p:cNvSpPr>
                <a:spLocks noChangeArrowheads="1"/>
              </p:cNvSpPr>
              <p:nvPr/>
            </p:nvSpPr>
            <p:spPr bwMode="auto">
              <a:xfrm>
                <a:off x="10346761" y="3543889"/>
                <a:ext cx="1136184" cy="426716"/>
              </a:xfrm>
              <a:prstGeom prst="rect">
                <a:avLst/>
              </a:prstGeom>
              <a:grp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191" name="组合 190"/>
              <p:cNvGrpSpPr/>
              <p:nvPr/>
            </p:nvGrpSpPr>
            <p:grpSpPr>
              <a:xfrm rot="16200000">
                <a:off x="9504088" y="3112112"/>
                <a:ext cx="159131" cy="1509389"/>
                <a:chOff x="6712597" y="5685715"/>
                <a:chExt cx="159131" cy="1509389"/>
              </a:xfrm>
              <a:grpFill/>
            </p:grpSpPr>
            <p:cxnSp>
              <p:nvCxnSpPr>
                <p:cNvPr id="193" name="直接连接符 192"/>
                <p:cNvCxnSpPr/>
                <p:nvPr/>
              </p:nvCxnSpPr>
              <p:spPr>
                <a:xfrm rot="5400000" flipH="1">
                  <a:off x="6038801" y="6439309"/>
                  <a:ext cx="1509389" cy="2201"/>
                </a:xfrm>
                <a:prstGeom prst="line">
                  <a:avLst/>
                </a:prstGeom>
                <a:grpFill/>
                <a:ln w="19050">
                  <a:solidFill>
                    <a:schemeClr val="accent6">
                      <a:lumMod val="75000"/>
                    </a:schemeClr>
                  </a:solidFill>
                  <a:round/>
                  <a:tailEnd type="none" w="lg" len="lg"/>
                </a:ln>
              </p:spPr>
            </p:cxnSp>
            <p:sp>
              <p:nvSpPr>
                <p:cNvPr id="194" name="等腰三角形 193"/>
                <p:cNvSpPr/>
                <p:nvPr/>
              </p:nvSpPr>
              <p:spPr>
                <a:xfrm>
                  <a:off x="6712597" y="5870593"/>
                  <a:ext cx="159131" cy="148725"/>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sp>
        <p:nvSpPr>
          <p:cNvPr id="11" name="文本框 10"/>
          <p:cNvSpPr txBox="1"/>
          <p:nvPr/>
        </p:nvSpPr>
        <p:spPr>
          <a:xfrm>
            <a:off x="1242254" y="4130920"/>
            <a:ext cx="2054731" cy="646331"/>
          </a:xfrm>
          <a:prstGeom prst="rect">
            <a:avLst/>
          </a:prstGeom>
          <a:noFill/>
          <a:ln>
            <a:solidFill>
              <a:srgbClr val="FF0000"/>
            </a:solidFill>
          </a:ln>
        </p:spPr>
        <p:txBody>
          <a:bodyPr wrap="square" rtlCol="0">
            <a:spAutoFit/>
          </a:bodyPr>
          <a:lstStyle/>
          <a:p>
            <a:pPr algn="ctr"/>
            <a:r>
              <a:rPr lang="zh-CN" altLang="en-US" dirty="0" smtClean="0"/>
              <a:t>该数据通路能满足指令功能要求吗？</a:t>
            </a:r>
            <a:endParaRPr lang="zh-CN" altLang="en-US" dirty="0"/>
          </a:p>
        </p:txBody>
      </p:sp>
      <p:sp>
        <p:nvSpPr>
          <p:cNvPr id="199" name="文本框 198"/>
          <p:cNvSpPr txBox="1"/>
          <p:nvPr/>
        </p:nvSpPr>
        <p:spPr>
          <a:xfrm>
            <a:off x="1242254" y="4918403"/>
            <a:ext cx="2054731" cy="369332"/>
          </a:xfrm>
          <a:prstGeom prst="rect">
            <a:avLst/>
          </a:prstGeom>
          <a:noFill/>
          <a:ln>
            <a:solidFill>
              <a:srgbClr val="FF0000"/>
            </a:solidFill>
          </a:ln>
        </p:spPr>
        <p:txBody>
          <a:bodyPr wrap="square" rtlCol="0">
            <a:spAutoFit/>
          </a:bodyPr>
          <a:lstStyle/>
          <a:p>
            <a:pPr algn="ctr"/>
            <a:r>
              <a:rPr lang="zh-CN" altLang="en-US" dirty="0" smtClean="0"/>
              <a:t>为什么？</a:t>
            </a:r>
            <a:endParaRPr lang="zh-CN" altLang="en-US" dirty="0"/>
          </a:p>
        </p:txBody>
      </p:sp>
      <p:sp>
        <p:nvSpPr>
          <p:cNvPr id="200" name="文本框 199"/>
          <p:cNvSpPr txBox="1"/>
          <p:nvPr/>
        </p:nvSpPr>
        <p:spPr>
          <a:xfrm>
            <a:off x="1257272" y="5436772"/>
            <a:ext cx="2054731" cy="369332"/>
          </a:xfrm>
          <a:prstGeom prst="rect">
            <a:avLst/>
          </a:prstGeom>
          <a:noFill/>
          <a:ln>
            <a:solidFill>
              <a:srgbClr val="FF0000"/>
            </a:solidFill>
          </a:ln>
        </p:spPr>
        <p:txBody>
          <a:bodyPr wrap="square" rtlCol="0">
            <a:spAutoFit/>
          </a:bodyPr>
          <a:lstStyle/>
          <a:p>
            <a:pPr algn="ctr"/>
            <a:r>
              <a:rPr lang="zh-CN" altLang="en-US" dirty="0" smtClean="0"/>
              <a:t>如何完善？</a:t>
            </a:r>
            <a:endParaRPr lang="zh-CN" altLang="en-US" dirty="0"/>
          </a:p>
        </p:txBody>
      </p:sp>
      <p:sp>
        <p:nvSpPr>
          <p:cNvPr id="3" name="矩形 2"/>
          <p:cNvSpPr/>
          <p:nvPr/>
        </p:nvSpPr>
        <p:spPr>
          <a:xfrm>
            <a:off x="1639229" y="1893451"/>
            <a:ext cx="1427356" cy="38525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blinds(vertical)">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linds(horizontal)">
                                      <p:cBhvr>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blinds(vertical)">
                                      <p:cBhvr>
                                        <p:cTn id="22" dur="500"/>
                                        <p:tgtEl>
                                          <p:spTgt spid="1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blinds(vertical)">
                                      <p:cBhvr>
                                        <p:cTn id="27" dur="500"/>
                                        <p:tgtEl>
                                          <p:spTgt spid="20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vertic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1" grpId="0" animBg="1"/>
      <p:bldP spid="199" grpId="0" animBg="1"/>
      <p:bldP spid="200"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4115763"/>
            <a:ext cx="3357880" cy="1816735"/>
            <a:chOff x="7933" y="6523"/>
            <a:chExt cx="5288" cy="2861"/>
          </a:xfrm>
        </p:grpSpPr>
        <p:grpSp>
          <p:nvGrpSpPr>
            <p:cNvPr id="457" name="组合 456"/>
            <p:cNvGrpSpPr/>
            <p:nvPr/>
          </p:nvGrpSpPr>
          <p:grpSpPr>
            <a:xfrm>
              <a:off x="7933" y="6523"/>
              <a:ext cx="5288" cy="2861"/>
              <a:chOff x="5076" y="6019"/>
              <a:chExt cx="5288" cy="2861"/>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71" name="组合 470"/>
              <p:cNvGrpSpPr/>
              <p:nvPr/>
            </p:nvGrpSpPr>
            <p:grpSpPr>
              <a:xfrm>
                <a:off x="5076" y="6019"/>
                <a:ext cx="5091" cy="2861"/>
                <a:chOff x="5884534" y="3844472"/>
                <a:chExt cx="3233575" cy="1816735"/>
              </a:xfrm>
              <a:no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accent6">
                            <a:lumMod val="75000"/>
                          </a:schemeClr>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72" name="Rectangle 104"/>
          <p:cNvSpPr>
            <a:spLocks noChangeArrowheads="1"/>
          </p:cNvSpPr>
          <p:nvPr/>
        </p:nvSpPr>
        <p:spPr bwMode="auto">
          <a:xfrm>
            <a:off x="6492216" y="3949393"/>
            <a:ext cx="399093"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73" name="矩形 172"/>
          <p:cNvSpPr/>
          <p:nvPr/>
        </p:nvSpPr>
        <p:spPr>
          <a:xfrm>
            <a:off x="589435" y="3366389"/>
            <a:ext cx="4515631"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ExtMux1ALUZ</a:t>
            </a:r>
            <a:r>
              <a:rPr lang="en-US" altLang="zh-CN" sz="2200" baseline="-25000" dirty="0" smtClean="0">
                <a:solidFill>
                  <a:sysClr val="windowText" lastClr="000000"/>
                </a:solidFill>
                <a:latin typeface="+mn-ea"/>
                <a:sym typeface="Symbol" panose="05050102010706020507" pitchFamily="18" charset="2"/>
              </a:rPr>
              <a:t> </a:t>
            </a:r>
            <a:endParaRPr lang="en-US" altLang="zh-CN" sz="2200" baseline="-25000" dirty="0">
              <a:solidFill>
                <a:sysClr val="windowText" lastClr="000000"/>
              </a:solidFill>
              <a:latin typeface="+mn-ea"/>
              <a:sym typeface="Wingdings" panose="05000000000000000000" pitchFamily="2" charset="2"/>
            </a:endParaRPr>
          </a:p>
        </p:txBody>
      </p:sp>
      <p:sp>
        <p:nvSpPr>
          <p:cNvPr id="174" name="圆角矩形 173"/>
          <p:cNvSpPr/>
          <p:nvPr/>
        </p:nvSpPr>
        <p:spPr>
          <a:xfrm>
            <a:off x="633060" y="3405606"/>
            <a:ext cx="3588121"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p:cNvGrpSpPr/>
          <p:nvPr/>
        </p:nvGrpSpPr>
        <p:grpSpPr>
          <a:xfrm>
            <a:off x="6363041" y="923497"/>
            <a:ext cx="4818578" cy="5436000"/>
            <a:chOff x="6363041" y="923497"/>
            <a:chExt cx="4818578" cy="5436000"/>
          </a:xfrm>
        </p:grpSpPr>
        <p:sp>
          <p:nvSpPr>
            <p:cNvPr id="176" name="上下箭头 17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77" name="组合 176"/>
            <p:cNvGrpSpPr/>
            <p:nvPr/>
          </p:nvGrpSpPr>
          <p:grpSpPr>
            <a:xfrm>
              <a:off x="6363041" y="4152593"/>
              <a:ext cx="2180590" cy="1708150"/>
              <a:chOff x="6715" y="6077"/>
              <a:chExt cx="3434" cy="2690"/>
            </a:xfrm>
          </p:grpSpPr>
          <p:sp>
            <p:nvSpPr>
              <p:cNvPr id="185" name="任意多边形 184"/>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86" name="组合 185"/>
              <p:cNvGrpSpPr/>
              <p:nvPr/>
            </p:nvGrpSpPr>
            <p:grpSpPr>
              <a:xfrm>
                <a:off x="7039" y="6480"/>
                <a:ext cx="1949" cy="2287"/>
                <a:chOff x="7378729" y="4430628"/>
                <a:chExt cx="1305627" cy="1532525"/>
              </a:xfrm>
              <a:noFill/>
            </p:grpSpPr>
            <p:sp>
              <p:nvSpPr>
                <p:cNvPr id="193" name="矩形 192"/>
                <p:cNvSpPr/>
                <p:nvPr/>
              </p:nvSpPr>
              <p:spPr>
                <a:xfrm>
                  <a:off x="7543883" y="4825396"/>
                  <a:ext cx="598986"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194" name="直接连接符 193"/>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196"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7"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198" name="直接连接符 197"/>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199"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mn-ea"/>
                      <a:cs typeface="Segoe UI Black" panose="020B0A02040204020203" pitchFamily="34" charset="0"/>
                    </a:rPr>
                    <a:t>A</a:t>
                  </a:r>
                  <a:endParaRPr lang="en-US" altLang="zh-CN" sz="1200" dirty="0">
                    <a:solidFill>
                      <a:schemeClr val="bg1"/>
                    </a:solidFill>
                    <a:latin typeface="+mn-ea"/>
                    <a:cs typeface="Segoe UI Black" panose="020B0A02040204020203" pitchFamily="34" charset="0"/>
                  </a:endParaRPr>
                </a:p>
              </p:txBody>
            </p:sp>
            <p:sp>
              <p:nvSpPr>
                <p:cNvPr id="200"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187" name="组合 186"/>
              <p:cNvGrpSpPr/>
              <p:nvPr/>
            </p:nvGrpSpPr>
            <p:grpSpPr>
              <a:xfrm rot="16200000">
                <a:off x="8778" y="6244"/>
                <a:ext cx="797" cy="463"/>
                <a:chOff x="8835" y="9279"/>
                <a:chExt cx="797" cy="463"/>
              </a:xfrm>
            </p:grpSpPr>
            <p:sp>
              <p:nvSpPr>
                <p:cNvPr id="189" name="流程图: 手动操作 188"/>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0" name="矩形 189"/>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191" name="矩形 190"/>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188"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78" name="组合 177"/>
            <p:cNvGrpSpPr/>
            <p:nvPr/>
          </p:nvGrpSpPr>
          <p:grpSpPr>
            <a:xfrm>
              <a:off x="8666931" y="3068648"/>
              <a:ext cx="2514688" cy="404143"/>
              <a:chOff x="8828957" y="3543889"/>
              <a:chExt cx="2653988" cy="426716"/>
            </a:xfrm>
            <a:noFill/>
          </p:grpSpPr>
          <p:sp>
            <p:nvSpPr>
              <p:cNvPr id="181" name="Rectangle 104"/>
              <p:cNvSpPr>
                <a:spLocks noChangeArrowheads="1"/>
              </p:cNvSpPr>
              <p:nvPr/>
            </p:nvSpPr>
            <p:spPr bwMode="auto">
              <a:xfrm>
                <a:off x="10346761" y="3543889"/>
                <a:ext cx="1136184"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182" name="组合 181"/>
              <p:cNvGrpSpPr/>
              <p:nvPr/>
            </p:nvGrpSpPr>
            <p:grpSpPr>
              <a:xfrm rot="16200000">
                <a:off x="9129333" y="3486864"/>
                <a:ext cx="159131" cy="759884"/>
                <a:chOff x="6712597" y="5685713"/>
                <a:chExt cx="159131" cy="759884"/>
              </a:xfrm>
              <a:grpFill/>
            </p:grpSpPr>
            <p:cxnSp>
              <p:nvCxnSpPr>
                <p:cNvPr id="183" name="直接连接符 182"/>
                <p:cNvCxnSpPr/>
                <p:nvPr/>
              </p:nvCxnSpPr>
              <p:spPr>
                <a:xfrm rot="5400000" flipH="1">
                  <a:off x="6412452" y="6065655"/>
                  <a:ext cx="759884" cy="0"/>
                </a:xfrm>
                <a:prstGeom prst="line">
                  <a:avLst/>
                </a:prstGeom>
                <a:grpFill/>
                <a:ln w="19050">
                  <a:solidFill>
                    <a:schemeClr val="accent6">
                      <a:lumMod val="75000"/>
                    </a:schemeClr>
                  </a:solidFill>
                  <a:round/>
                  <a:tailEnd type="none" w="lg" len="lg"/>
                </a:ln>
              </p:spPr>
            </p:cxnSp>
            <p:sp>
              <p:nvSpPr>
                <p:cNvPr id="184" name="等腰三角形 183"/>
                <p:cNvSpPr/>
                <p:nvPr/>
              </p:nvSpPr>
              <p:spPr>
                <a:xfrm>
                  <a:off x="6712597" y="5870593"/>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179" name="流程图: 手动输入 178"/>
            <p:cNvSpPr/>
            <p:nvPr/>
          </p:nvSpPr>
          <p:spPr>
            <a:xfrm flipH="1">
              <a:off x="9398976" y="3240209"/>
              <a:ext cx="432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bg1"/>
                  </a:solidFill>
                </a:rPr>
                <a:t>Ext</a:t>
              </a:r>
              <a:endParaRPr lang="zh-CN" altLang="en-US" sz="1300" b="1" dirty="0">
                <a:solidFill>
                  <a:schemeClr val="bg1"/>
                </a:solidFill>
              </a:endParaRPr>
            </a:p>
          </p:txBody>
        </p:sp>
        <p:cxnSp>
          <p:nvCxnSpPr>
            <p:cNvPr id="180" name="直接连接符 179"/>
            <p:cNvCxnSpPr/>
            <p:nvPr/>
          </p:nvCxnSpPr>
          <p:spPr>
            <a:xfrm flipH="1">
              <a:off x="9836822" y="3374264"/>
              <a:ext cx="270000" cy="0"/>
            </a:xfrm>
            <a:prstGeom prst="line">
              <a:avLst/>
            </a:prstGeom>
            <a:noFill/>
            <a:ln w="19050">
              <a:solidFill>
                <a:schemeClr val="accent6">
                  <a:lumMod val="75000"/>
                </a:schemeClr>
              </a:solidFill>
              <a:round/>
              <a:tailEnd type="none" w="lg" len="lg"/>
            </a:ln>
          </p:spPr>
        </p:cxnSp>
      </p:grpSp>
      <p:grpSp>
        <p:nvGrpSpPr>
          <p:cNvPr id="201" name="组合 200"/>
          <p:cNvGrpSpPr/>
          <p:nvPr/>
        </p:nvGrpSpPr>
        <p:grpSpPr>
          <a:xfrm>
            <a:off x="883606" y="4006309"/>
            <a:ext cx="3483914" cy="369989"/>
            <a:chOff x="907913" y="4866837"/>
            <a:chExt cx="2979579" cy="380273"/>
          </a:xfrm>
        </p:grpSpPr>
        <p:sp>
          <p:nvSpPr>
            <p:cNvPr id="202" name="文本框 20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3" name="文本框 202"/>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30047" y="220680"/>
            <a:ext cx="2133785" cy="647756"/>
          </a:xfrm>
          <a:prstGeom prst="rect">
            <a:avLst/>
          </a:prstGeom>
        </p:spPr>
      </p:pic>
      <p:cxnSp>
        <p:nvCxnSpPr>
          <p:cNvPr id="204" name="直接箭头连接符 203"/>
          <p:cNvCxnSpPr/>
          <p:nvPr/>
        </p:nvCxnSpPr>
        <p:spPr>
          <a:xfrm>
            <a:off x="6244638" y="5541669"/>
            <a:ext cx="515913" cy="0"/>
          </a:xfrm>
          <a:prstGeom prst="straightConnector1">
            <a:avLst/>
          </a:prstGeom>
          <a:noFill/>
          <a:ln w="12700">
            <a:solidFill>
              <a:srgbClr val="0000FF"/>
            </a:solidFill>
            <a:round/>
            <a:headEnd w="lg" len="lg"/>
            <a:tailEnd type="stealth" w="lg" len="lg"/>
          </a:ln>
        </p:spPr>
      </p:cxnSp>
      <p:sp>
        <p:nvSpPr>
          <p:cNvPr id="20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blinds(vertical)">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blinds(horizontal)">
                                      <p:cBhvr>
                                        <p:cTn id="17" dur="5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blinds(vertical)">
                                      <p:cBhvr>
                                        <p:cTn id="22"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0491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205" name="Rectangle 104"/>
          <p:cNvSpPr>
            <a:spLocks noChangeArrowheads="1"/>
          </p:cNvSpPr>
          <p:nvPr/>
        </p:nvSpPr>
        <p:spPr bwMode="auto">
          <a:xfrm>
            <a:off x="6774809" y="5466627"/>
            <a:ext cx="399090" cy="404363"/>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grpSp>
        <p:nvGrpSpPr>
          <p:cNvPr id="233" name="组合 232"/>
          <p:cNvGrpSpPr/>
          <p:nvPr/>
        </p:nvGrpSpPr>
        <p:grpSpPr>
          <a:xfrm>
            <a:off x="7170729" y="923468"/>
            <a:ext cx="4066204" cy="5436000"/>
            <a:chOff x="7170729" y="923497"/>
            <a:chExt cx="4066204" cy="5436000"/>
          </a:xfrm>
        </p:grpSpPr>
        <p:sp>
          <p:nvSpPr>
            <p:cNvPr id="234" name="上下箭头 233"/>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35" name="组合 234"/>
            <p:cNvGrpSpPr/>
            <p:nvPr/>
          </p:nvGrpSpPr>
          <p:grpSpPr>
            <a:xfrm>
              <a:off x="8664280" y="4259908"/>
              <a:ext cx="2572653" cy="1999615"/>
              <a:chOff x="8461575" y="4195326"/>
              <a:chExt cx="2571059" cy="1999970"/>
            </a:xfrm>
            <a:noFill/>
          </p:grpSpPr>
          <p:sp>
            <p:nvSpPr>
              <p:cNvPr id="241"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3"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44"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4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sp>
            <p:nvSpPr>
              <p:cNvPr id="246" name="Line 7"/>
              <p:cNvSpPr>
                <a:spLocks noChangeShapeType="1"/>
              </p:cNvSpPr>
              <p:nvPr/>
            </p:nvSpPr>
            <p:spPr bwMode="auto">
              <a:xfrm rot="16200000">
                <a:off x="10241335" y="5909166"/>
                <a:ext cx="144026"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10512220" y="5253310"/>
                <a:ext cx="505805" cy="590567"/>
                <a:chOff x="5347918" y="5324253"/>
                <a:chExt cx="505805" cy="590567"/>
              </a:xfrm>
              <a:grpFill/>
            </p:grpSpPr>
            <p:grpSp>
              <p:nvGrpSpPr>
                <p:cNvPr id="250" name="组合 249"/>
                <p:cNvGrpSpPr/>
                <p:nvPr/>
              </p:nvGrpSpPr>
              <p:grpSpPr>
                <a:xfrm>
                  <a:off x="5347918" y="5324253"/>
                  <a:ext cx="505805" cy="590567"/>
                  <a:chOff x="5347918" y="5324253"/>
                  <a:chExt cx="505805" cy="590567"/>
                </a:xfrm>
                <a:grpFill/>
              </p:grpSpPr>
              <p:sp>
                <p:nvSpPr>
                  <p:cNvPr id="253" name="Line 7"/>
                  <p:cNvSpPr>
                    <a:spLocks noChangeShapeType="1"/>
                  </p:cNvSpPr>
                  <p:nvPr/>
                </p:nvSpPr>
                <p:spPr bwMode="auto">
                  <a:xfrm rot="16200000" flipV="1">
                    <a:off x="5459403" y="5450259"/>
                    <a:ext cx="25201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4" name="流程图: 手动操作 253"/>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55" name="Line 7"/>
                  <p:cNvSpPr>
                    <a:spLocks noChangeShapeType="1"/>
                  </p:cNvSpPr>
                  <p:nvPr/>
                </p:nvSpPr>
                <p:spPr bwMode="auto">
                  <a:xfrm rot="16200000">
                    <a:off x="5451532" y="5856042"/>
                    <a:ext cx="117557" cy="0"/>
                  </a:xfrm>
                  <a:prstGeom prst="line">
                    <a:avLst/>
                  </a:prstGeom>
                  <a:grpFill/>
                  <a:ln w="19050" cap="sq">
                    <a:solidFill>
                      <a:schemeClr val="accent6">
                        <a:lumMod val="75000"/>
                      </a:schemeClr>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1" name="矩形 250"/>
                <p:cNvSpPr/>
                <p:nvPr/>
              </p:nvSpPr>
              <p:spPr>
                <a:xfrm>
                  <a:off x="5374512" y="5547719"/>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52" name="矩形 251"/>
                <p:cNvSpPr/>
                <p:nvPr/>
              </p:nvSpPr>
              <p:spPr>
                <a:xfrm>
                  <a:off x="5563998" y="5547719"/>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48" name="Line 7"/>
              <p:cNvSpPr>
                <a:spLocks noChangeShapeType="1"/>
              </p:cNvSpPr>
              <p:nvPr/>
            </p:nvSpPr>
            <p:spPr bwMode="auto">
              <a:xfrm rot="10800000" flipH="1">
                <a:off x="10313348" y="5843877"/>
                <a:ext cx="359816" cy="0"/>
              </a:xfrm>
              <a:prstGeom prst="line">
                <a:avLst/>
              </a:prstGeom>
              <a:grpFill/>
              <a:ln w="19050" cap="sq">
                <a:solidFill>
                  <a:schemeClr val="accent6">
                    <a:lumMod val="75000"/>
                  </a:schemeClr>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9"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cxnSp>
          <p:nvCxnSpPr>
            <p:cNvPr id="236" name="直接连接符 235"/>
            <p:cNvCxnSpPr/>
            <p:nvPr/>
          </p:nvCxnSpPr>
          <p:spPr>
            <a:xfrm>
              <a:off x="7170729" y="5660504"/>
              <a:ext cx="1367908" cy="0"/>
            </a:xfrm>
            <a:prstGeom prst="line">
              <a:avLst/>
            </a:prstGeom>
            <a:noFill/>
            <a:ln w="19050">
              <a:solidFill>
                <a:schemeClr val="accent6">
                  <a:lumMod val="75000"/>
                </a:schemeClr>
              </a:solidFill>
              <a:round/>
              <a:tailEnd type="none" w="lg" len="lg"/>
            </a:ln>
          </p:spPr>
        </p:cxnSp>
        <p:sp>
          <p:nvSpPr>
            <p:cNvPr id="237" name="等腰三角形 236"/>
            <p:cNvSpPr/>
            <p:nvPr/>
          </p:nvSpPr>
          <p:spPr>
            <a:xfrm rot="5400000" flipH="1">
              <a:off x="7772762" y="5592657"/>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矩形 239"/>
            <p:cNvSpPr/>
            <p:nvPr/>
          </p:nvSpPr>
          <p:spPr>
            <a:xfrm>
              <a:off x="10429764" y="6053418"/>
              <a:ext cx="360000" cy="25200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chemeClr val="bg1"/>
                  </a:solidFill>
                  <a:latin typeface="+mn-ea"/>
                  <a:cs typeface="Segoe UI Black" panose="020B0A02040204020203" pitchFamily="34" charset="0"/>
                </a:rPr>
                <a:t>rt</a:t>
              </a:r>
              <a:endParaRPr lang="zh-CN" altLang="en-US" sz="1400" dirty="0"/>
            </a:p>
          </p:txBody>
        </p:sp>
      </p:grpSp>
      <p:grpSp>
        <p:nvGrpSpPr>
          <p:cNvPr id="256" name="组合 255"/>
          <p:cNvGrpSpPr/>
          <p:nvPr/>
        </p:nvGrpSpPr>
        <p:grpSpPr>
          <a:xfrm>
            <a:off x="875029" y="3933146"/>
            <a:ext cx="3312584" cy="370007"/>
            <a:chOff x="907913" y="4866837"/>
            <a:chExt cx="3312584" cy="370007"/>
          </a:xfrm>
        </p:grpSpPr>
        <p:sp>
          <p:nvSpPr>
            <p:cNvPr id="257" name="文本框 256"/>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58" name="文本框 257"/>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42587" y="133561"/>
            <a:ext cx="2133785" cy="647756"/>
          </a:xfrm>
          <a:prstGeom prst="rect">
            <a:avLst/>
          </a:prstGeom>
        </p:spPr>
      </p:pic>
      <p:cxnSp>
        <p:nvCxnSpPr>
          <p:cNvPr id="206" name="直接箭头连接符 205"/>
          <p:cNvCxnSpPr/>
          <p:nvPr/>
        </p:nvCxnSpPr>
        <p:spPr>
          <a:xfrm>
            <a:off x="6244638" y="5543716"/>
            <a:ext cx="515913" cy="0"/>
          </a:xfrm>
          <a:prstGeom prst="straightConnector1">
            <a:avLst/>
          </a:prstGeom>
          <a:noFill/>
          <a:ln w="12700">
            <a:solidFill>
              <a:srgbClr val="0000FF"/>
            </a:solidFill>
            <a:round/>
            <a:headEnd w="lg" len="lg"/>
            <a:tailEnd type="stealth" w="lg" len="lg"/>
          </a:ln>
        </p:spPr>
      </p:cxnSp>
      <p:sp>
        <p:nvSpPr>
          <p:cNvPr id="20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08" name="矩形 207"/>
          <p:cNvSpPr/>
          <p:nvPr/>
        </p:nvSpPr>
        <p:spPr>
          <a:xfrm>
            <a:off x="830170" y="3289840"/>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209" name="圆角矩形 208"/>
          <p:cNvSpPr/>
          <p:nvPr/>
        </p:nvSpPr>
        <p:spPr>
          <a:xfrm>
            <a:off x="868776" y="3319996"/>
            <a:ext cx="3344074" cy="45139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blinds(vertical)">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vertical)">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blinds(vertical)">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blinds(vertical)">
                                      <p:cBhvr>
                                        <p:cTn id="22"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4" y="2398863"/>
            <a:ext cx="3798547"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的数据通路</a:t>
            </a:r>
            <a:r>
              <a:rPr lang="zh-CN" altLang="en-US" sz="2200" b="1" dirty="0" smtClean="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74236" y="286624"/>
            <a:ext cx="2133785" cy="647756"/>
          </a:xfrm>
          <a:prstGeom prst="rect">
            <a:avLst/>
          </a:prstGeom>
        </p:spPr>
      </p:pic>
      <p:cxnSp>
        <p:nvCxnSpPr>
          <p:cNvPr id="179" name="直接箭头连接符 178"/>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80"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7" name="组合 186"/>
          <p:cNvGrpSpPr/>
          <p:nvPr/>
        </p:nvGrpSpPr>
        <p:grpSpPr>
          <a:xfrm>
            <a:off x="875790" y="4430056"/>
            <a:ext cx="3483914" cy="369989"/>
            <a:chOff x="907913" y="4866837"/>
            <a:chExt cx="2979579" cy="380273"/>
          </a:xfrm>
        </p:grpSpPr>
        <p:sp>
          <p:nvSpPr>
            <p:cNvPr id="188" name="文本框 187"/>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89" name="文本框 188"/>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778970" y="3928460"/>
            <a:ext cx="4515631"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ExtMux1ALUZ</a:t>
            </a:r>
            <a:r>
              <a:rPr lang="en-US" altLang="zh-CN" sz="2200" baseline="-25000" dirty="0" smtClean="0">
                <a:solidFill>
                  <a:sysClr val="windowText" lastClr="000000"/>
                </a:solidFill>
                <a:latin typeface="+mn-ea"/>
                <a:sym typeface="Symbol" panose="05050102010706020507" pitchFamily="18" charset="2"/>
              </a:rPr>
              <a:t> </a:t>
            </a:r>
            <a:endParaRPr lang="en-US" altLang="zh-CN" sz="2200" baseline="-25000" dirty="0">
              <a:solidFill>
                <a:sysClr val="windowText" lastClr="000000"/>
              </a:solidFill>
              <a:latin typeface="+mn-ea"/>
              <a:sym typeface="Wingdings" panose="05000000000000000000" pitchFamily="2" charset="2"/>
            </a:endParaRPr>
          </a:p>
        </p:txBody>
      </p:sp>
      <p:grpSp>
        <p:nvGrpSpPr>
          <p:cNvPr id="193" name="组合 192"/>
          <p:cNvGrpSpPr/>
          <p:nvPr/>
        </p:nvGrpSpPr>
        <p:grpSpPr>
          <a:xfrm>
            <a:off x="875028" y="5427415"/>
            <a:ext cx="3492491" cy="370007"/>
            <a:chOff x="907913" y="4866837"/>
            <a:chExt cx="3312584" cy="370007"/>
          </a:xfrm>
        </p:grpSpPr>
        <p:sp>
          <p:nvSpPr>
            <p:cNvPr id="194" name="文本框 193"/>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6" name="文本框 195"/>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7" name="矩形 196"/>
          <p:cNvSpPr/>
          <p:nvPr/>
        </p:nvSpPr>
        <p:spPr>
          <a:xfrm>
            <a:off x="830170" y="4962525"/>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8" name="矩形 197"/>
          <p:cNvSpPr/>
          <p:nvPr/>
        </p:nvSpPr>
        <p:spPr>
          <a:xfrm>
            <a:off x="869869" y="293101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99" name="组合 198"/>
          <p:cNvGrpSpPr/>
          <p:nvPr/>
        </p:nvGrpSpPr>
        <p:grpSpPr>
          <a:xfrm>
            <a:off x="874913" y="3466044"/>
            <a:ext cx="3465251" cy="370007"/>
            <a:chOff x="907913" y="4866837"/>
            <a:chExt cx="3465251" cy="370007"/>
          </a:xfrm>
        </p:grpSpPr>
        <p:sp>
          <p:nvSpPr>
            <p:cNvPr id="203" name="文本框 20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4" name="文本框 203"/>
            <p:cNvSpPr txBox="1"/>
            <p:nvPr/>
          </p:nvSpPr>
          <p:spPr>
            <a:xfrm>
              <a:off x="1335540" y="4867512"/>
              <a:ext cx="303762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文本框 6"/>
          <p:cNvSpPr txBox="1"/>
          <p:nvPr/>
        </p:nvSpPr>
        <p:spPr>
          <a:xfrm>
            <a:off x="799312" y="5144934"/>
            <a:ext cx="4386802" cy="369332"/>
          </a:xfrm>
          <a:prstGeom prst="rect">
            <a:avLst/>
          </a:prstGeom>
          <a:noFill/>
        </p:spPr>
        <p:txBody>
          <a:bodyPr wrap="square" rtlCol="0">
            <a:spAutoFit/>
          </a:bodyPr>
          <a:lstStyle/>
          <a:p>
            <a:r>
              <a:rPr lang="zh-CN" altLang="en-US" dirty="0" smtClean="0">
                <a:solidFill>
                  <a:srgbClr val="0000FF"/>
                </a:solidFill>
                <a:sym typeface="Wingdings" panose="05000000000000000000" pitchFamily="2" charset="2"/>
              </a:rPr>
              <a:t></a:t>
            </a:r>
            <a:r>
              <a:rPr lang="zh-CN" altLang="en-US" dirty="0" smtClean="0"/>
              <a:t>设计</a:t>
            </a:r>
            <a:r>
              <a:rPr lang="en-US" altLang="zh-CN" dirty="0" smtClean="0"/>
              <a:t>CPU</a:t>
            </a:r>
            <a:r>
              <a:rPr lang="zh-CN" altLang="en-US" dirty="0" smtClean="0"/>
              <a:t>时，指令功能 </a:t>
            </a:r>
            <a:r>
              <a:rPr lang="zh-CN" altLang="en-US" dirty="0" smtClean="0">
                <a:sym typeface="Symbol" panose="05050102010706020507" pitchFamily="18" charset="2"/>
              </a:rPr>
              <a:t> 功能部件</a:t>
            </a:r>
            <a:endParaRPr lang="zh-CN" altLang="en-US" dirty="0"/>
          </a:p>
        </p:txBody>
      </p:sp>
      <p:sp>
        <p:nvSpPr>
          <p:cNvPr id="180" name="文本框 179"/>
          <p:cNvSpPr txBox="1"/>
          <p:nvPr/>
        </p:nvSpPr>
        <p:spPr>
          <a:xfrm>
            <a:off x="789151" y="5583737"/>
            <a:ext cx="2553489" cy="369332"/>
          </a:xfrm>
          <a:prstGeom prst="rect">
            <a:avLst/>
          </a:prstGeom>
          <a:noFill/>
        </p:spPr>
        <p:txBody>
          <a:bodyPr wrap="square" rtlCol="0">
            <a:spAutoFit/>
          </a:bodyPr>
          <a:lstStyle/>
          <a:p>
            <a:r>
              <a:rPr lang="zh-CN" altLang="en-US" dirty="0" smtClean="0">
                <a:solidFill>
                  <a:srgbClr val="0000FF"/>
                </a:solidFill>
                <a:sym typeface="Wingdings" panose="05000000000000000000" pitchFamily="2" charset="2"/>
              </a:rPr>
              <a:t></a:t>
            </a:r>
            <a:r>
              <a:rPr lang="zh-CN" altLang="en-US" dirty="0">
                <a:sym typeface="Wingdings" panose="05000000000000000000" pitchFamily="2" charset="2"/>
              </a:rPr>
              <a:t>编程的平台</a:t>
            </a:r>
            <a:r>
              <a:rPr lang="zh-CN" altLang="en-US" dirty="0" smtClean="0">
                <a:sym typeface="Wingdings" panose="05000000000000000000" pitchFamily="2" charset="2"/>
              </a:rPr>
              <a:t>相关性</a:t>
            </a:r>
            <a:endParaRPr lang="zh-CN" altLang="en-US" dirty="0"/>
          </a:p>
        </p:txBody>
      </p:sp>
      <p:pic>
        <p:nvPicPr>
          <p:cNvPr id="8" name="图片 7"/>
          <p:cNvPicPr>
            <a:picLocks noChangeAspect="1"/>
          </p:cNvPicPr>
          <p:nvPr/>
        </p:nvPicPr>
        <p:blipFill>
          <a:blip r:embed="rId1"/>
          <a:stretch>
            <a:fillRect/>
          </a:stretch>
        </p:blipFill>
        <p:spPr>
          <a:xfrm>
            <a:off x="9830976" y="143618"/>
            <a:ext cx="2133785" cy="647756"/>
          </a:xfrm>
          <a:prstGeom prst="rect">
            <a:avLst/>
          </a:prstGeom>
        </p:spPr>
      </p:pic>
      <p:cxnSp>
        <p:nvCxnSpPr>
          <p:cNvPr id="182" name="直接箭头连接符 181"/>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8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4" name="组合 183"/>
          <p:cNvGrpSpPr/>
          <p:nvPr/>
        </p:nvGrpSpPr>
        <p:grpSpPr>
          <a:xfrm>
            <a:off x="883606" y="3716381"/>
            <a:ext cx="3483914" cy="369989"/>
            <a:chOff x="907913" y="4866837"/>
            <a:chExt cx="2979579" cy="380273"/>
          </a:xfrm>
        </p:grpSpPr>
        <p:sp>
          <p:nvSpPr>
            <p:cNvPr id="185" name="文本框 184"/>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3438F6"/>
                  </a:solidFill>
                </a:rPr>
                <a:t>T</a:t>
              </a:r>
              <a:r>
                <a:rPr lang="en-US" altLang="zh-CN" b="1" baseline="-25000" dirty="0" smtClean="0">
                  <a:solidFill>
                    <a:srgbClr val="3438F6"/>
                  </a:solidFill>
                </a:rPr>
                <a:t>2</a:t>
              </a:r>
              <a:endParaRPr lang="en-US" altLang="zh-CN" b="1" baseline="-25000" dirty="0">
                <a:solidFill>
                  <a:srgbClr val="3438F6"/>
                </a:solidFill>
              </a:endParaRPr>
            </a:p>
          </p:txBody>
        </p:sp>
        <p:sp>
          <p:nvSpPr>
            <p:cNvPr id="186" name="文本框 185"/>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grpSp>
        <p:nvGrpSpPr>
          <p:cNvPr id="187" name="组合 186"/>
          <p:cNvGrpSpPr/>
          <p:nvPr/>
        </p:nvGrpSpPr>
        <p:grpSpPr>
          <a:xfrm>
            <a:off x="875028" y="4278841"/>
            <a:ext cx="3492491" cy="370007"/>
            <a:chOff x="907913" y="4866837"/>
            <a:chExt cx="3312584" cy="370007"/>
          </a:xfrm>
        </p:grpSpPr>
        <p:sp>
          <p:nvSpPr>
            <p:cNvPr id="188" name="文本框 187"/>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3438F6"/>
                  </a:solidFill>
                </a:rPr>
                <a:t>T</a:t>
              </a:r>
              <a:r>
                <a:rPr lang="en-US" altLang="zh-CN" b="1" baseline="-25000" dirty="0" smtClean="0">
                  <a:solidFill>
                    <a:srgbClr val="3438F6"/>
                  </a:solidFill>
                </a:rPr>
                <a:t>3</a:t>
              </a:r>
              <a:endParaRPr lang="en-US" altLang="zh-CN" b="1" baseline="-25000" dirty="0">
                <a:solidFill>
                  <a:srgbClr val="3438F6"/>
                </a:solidFill>
              </a:endParaRPr>
            </a:p>
          </p:txBody>
        </p:sp>
        <p:sp>
          <p:nvSpPr>
            <p:cNvPr id="189" name="文本框 188"/>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grpSp>
        <p:nvGrpSpPr>
          <p:cNvPr id="190" name="组合 189"/>
          <p:cNvGrpSpPr/>
          <p:nvPr/>
        </p:nvGrpSpPr>
        <p:grpSpPr>
          <a:xfrm>
            <a:off x="902269" y="3120358"/>
            <a:ext cx="3465251" cy="370007"/>
            <a:chOff x="907913" y="4866837"/>
            <a:chExt cx="3465251" cy="370007"/>
          </a:xfrm>
        </p:grpSpPr>
        <p:sp>
          <p:nvSpPr>
            <p:cNvPr id="191" name="文本框 190"/>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3438F6"/>
                  </a:solidFill>
                </a:rPr>
                <a:t>T</a:t>
              </a:r>
              <a:r>
                <a:rPr lang="en-US" altLang="zh-CN" b="1" baseline="-25000" dirty="0">
                  <a:solidFill>
                    <a:srgbClr val="3438F6"/>
                  </a:solidFill>
                </a:rPr>
                <a:t>1</a:t>
              </a:r>
              <a:endParaRPr lang="en-US" altLang="zh-CN" b="1" baseline="-25000" dirty="0">
                <a:solidFill>
                  <a:srgbClr val="3438F6"/>
                </a:solidFill>
              </a:endParaRPr>
            </a:p>
          </p:txBody>
        </p:sp>
        <p:sp>
          <p:nvSpPr>
            <p:cNvPr id="193" name="文本框 192"/>
            <p:cNvSpPr txBox="1"/>
            <p:nvPr/>
          </p:nvSpPr>
          <p:spPr>
            <a:xfrm>
              <a:off x="1335540" y="4867512"/>
              <a:ext cx="303762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blinds(vertical)">
                                      <p:cBhvr>
                                        <p:cTn id="1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7559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pic>
        <p:nvPicPr>
          <p:cNvPr id="7" name="图片 6"/>
          <p:cNvPicPr>
            <a:picLocks noChangeAspect="1"/>
          </p:cNvPicPr>
          <p:nvPr/>
        </p:nvPicPr>
        <p:blipFill>
          <a:blip r:embed="rId1"/>
          <a:stretch>
            <a:fillRect/>
          </a:stretch>
        </p:blipFill>
        <p:spPr>
          <a:xfrm>
            <a:off x="9807788" y="155641"/>
            <a:ext cx="2133785" cy="647756"/>
          </a:xfrm>
          <a:prstGeom prst="rect">
            <a:avLst/>
          </a:prstGeom>
        </p:spPr>
      </p:pic>
      <p:cxnSp>
        <p:nvCxnSpPr>
          <p:cNvPr id="174" name="直接箭头连接符 173"/>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7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6" name="矩形 175"/>
          <p:cNvSpPr/>
          <p:nvPr/>
        </p:nvSpPr>
        <p:spPr>
          <a:xfrm>
            <a:off x="869869" y="3273489"/>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77" name="组合 176"/>
          <p:cNvGrpSpPr/>
          <p:nvPr/>
        </p:nvGrpSpPr>
        <p:grpSpPr>
          <a:xfrm>
            <a:off x="902269" y="3808520"/>
            <a:ext cx="3433375" cy="360675"/>
            <a:chOff x="907913" y="4866837"/>
            <a:chExt cx="3433375" cy="360675"/>
          </a:xfrm>
        </p:grpSpPr>
        <p:sp>
          <p:nvSpPr>
            <p:cNvPr id="178" name="文本框 17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79" name="文本框 178"/>
            <p:cNvSpPr txBox="1"/>
            <p:nvPr/>
          </p:nvSpPr>
          <p:spPr>
            <a:xfrm>
              <a:off x="1335540" y="4867512"/>
              <a:ext cx="3005748"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grpSp>
        <p:nvGrpSpPr>
          <p:cNvPr id="180" name="组合 179"/>
          <p:cNvGrpSpPr/>
          <p:nvPr/>
        </p:nvGrpSpPr>
        <p:grpSpPr>
          <a:xfrm>
            <a:off x="6490495" y="923497"/>
            <a:ext cx="4736925" cy="5436000"/>
            <a:chOff x="6501646" y="700477"/>
            <a:chExt cx="4736925" cy="5436000"/>
          </a:xfrm>
        </p:grpSpPr>
        <p:sp>
          <p:nvSpPr>
            <p:cNvPr id="181" name="上下箭头 180"/>
            <p:cNvSpPr/>
            <p:nvPr/>
          </p:nvSpPr>
          <p:spPr>
            <a:xfrm>
              <a:off x="8503121" y="70047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83" name="组合 182"/>
            <p:cNvGrpSpPr/>
            <p:nvPr/>
          </p:nvGrpSpPr>
          <p:grpSpPr>
            <a:xfrm>
              <a:off x="8661741" y="4036418"/>
              <a:ext cx="2576830" cy="1771650"/>
              <a:chOff x="8457856" y="4195326"/>
              <a:chExt cx="2574777" cy="1772203"/>
            </a:xfrm>
            <a:noFill/>
          </p:grpSpPr>
          <p:sp>
            <p:nvSpPr>
              <p:cNvPr id="188"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9" name="组合 188"/>
              <p:cNvGrpSpPr/>
              <p:nvPr/>
            </p:nvGrpSpPr>
            <p:grpSpPr>
              <a:xfrm>
                <a:off x="8457856" y="4813329"/>
                <a:ext cx="1511179" cy="150880"/>
                <a:chOff x="8382799" y="4959918"/>
                <a:chExt cx="1511179" cy="150880"/>
              </a:xfrm>
              <a:grpFill/>
            </p:grpSpPr>
            <p:cxnSp>
              <p:nvCxnSpPr>
                <p:cNvPr id="200" name="直接连接符 199"/>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01" name="等腰三角形 200"/>
                <p:cNvSpPr/>
                <p:nvPr/>
              </p:nvSpPr>
              <p:spPr>
                <a:xfrm rot="16200000">
                  <a:off x="9151454"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193" name="组合 192"/>
              <p:cNvGrpSpPr/>
              <p:nvPr/>
            </p:nvGrpSpPr>
            <p:grpSpPr>
              <a:xfrm>
                <a:off x="9962454" y="5263947"/>
                <a:ext cx="505805" cy="703582"/>
                <a:chOff x="5347918" y="5329175"/>
                <a:chExt cx="505805" cy="703582"/>
              </a:xfrm>
              <a:grpFill/>
            </p:grpSpPr>
            <p:grpSp>
              <p:nvGrpSpPr>
                <p:cNvPr id="194" name="组合 193"/>
                <p:cNvGrpSpPr/>
                <p:nvPr/>
              </p:nvGrpSpPr>
              <p:grpSpPr>
                <a:xfrm>
                  <a:off x="5347918" y="5329175"/>
                  <a:ext cx="505805" cy="703582"/>
                  <a:chOff x="5347918" y="5329175"/>
                  <a:chExt cx="505805" cy="703582"/>
                </a:xfrm>
                <a:grpFill/>
              </p:grpSpPr>
              <p:sp>
                <p:nvSpPr>
                  <p:cNvPr id="197" name="Line 7"/>
                  <p:cNvSpPr>
                    <a:spLocks noChangeShapeType="1"/>
                  </p:cNvSpPr>
                  <p:nvPr/>
                </p:nvSpPr>
                <p:spPr bwMode="auto">
                  <a:xfrm rot="16200000">
                    <a:off x="5484613" y="545517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8" name="流程图: 手动操作 197"/>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9" name="Line 7"/>
                  <p:cNvSpPr>
                    <a:spLocks noChangeShapeType="1"/>
                  </p:cNvSpPr>
                  <p:nvPr/>
                </p:nvSpPr>
                <p:spPr bwMode="auto">
                  <a:xfrm rot="16200000">
                    <a:off x="540037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5" name="矩形 194"/>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196" name="矩形 195"/>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184" name="组合 183"/>
            <p:cNvGrpSpPr/>
            <p:nvPr/>
          </p:nvGrpSpPr>
          <p:grpSpPr>
            <a:xfrm>
              <a:off x="6501646" y="3726281"/>
              <a:ext cx="2049848" cy="404554"/>
              <a:chOff x="7064189" y="3455453"/>
              <a:chExt cx="2050348" cy="404590"/>
            </a:xfrm>
            <a:noFill/>
          </p:grpSpPr>
          <p:sp>
            <p:nvSpPr>
              <p:cNvPr id="186" name="Line 7"/>
              <p:cNvSpPr>
                <a:spLocks noChangeShapeType="1"/>
              </p:cNvSpPr>
              <p:nvPr/>
            </p:nvSpPr>
            <p:spPr bwMode="auto">
              <a:xfrm flipH="1">
                <a:off x="7476246" y="3623901"/>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7064189" y="3455453"/>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185" name="矩形 184"/>
            <p:cNvSpPr/>
            <p:nvPr/>
          </p:nvSpPr>
          <p:spPr>
            <a:xfrm>
              <a:off x="10126333" y="5818284"/>
              <a:ext cx="422347"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blinds(vertical)">
                                      <p:cBhvr>
                                        <p:cTn id="7" dur="500"/>
                                        <p:tgtEl>
                                          <p:spTgt spid="310"/>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blinds(vertical)">
                                      <p:cBhvr>
                                        <p:cTn id="10" dur="5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blinds(vertical)">
                                      <p:cBhvr>
                                        <p:cTn id="15" dur="500"/>
                                        <p:tgtEl>
                                          <p:spTgt spid="332"/>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blinds(vertical)">
                                      <p:cBhvr>
                                        <p:cTn id="18" dur="5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blinds(vertical)">
                                      <p:cBhvr>
                                        <p:cTn id="23" dur="500"/>
                                        <p:tgtEl>
                                          <p:spTgt spid="17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0"/>
                                        </p:tgtEl>
                                        <p:attrNameLst>
                                          <p:attrName>style.visibility</p:attrName>
                                        </p:attrNameLst>
                                      </p:cBhvr>
                                      <p:to>
                                        <p:strVal val="visible"/>
                                      </p:to>
                                    </p:set>
                                    <p:animEffect transition="in" filter="blinds(horizontal)">
                                      <p:cBhvr>
                                        <p:cTn id="28" dur="500"/>
                                        <p:tgtEl>
                                          <p:spTgt spid="18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blinds(vertical)">
                                      <p:cBhvr>
                                        <p:cTn id="3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332" grpId="0"/>
      <p:bldP spid="182" grpId="0"/>
      <p:bldP spid="1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170" name="Rectangle 104"/>
          <p:cNvSpPr>
            <a:spLocks noChangeArrowheads="1"/>
          </p:cNvSpPr>
          <p:nvPr/>
        </p:nvSpPr>
        <p:spPr bwMode="auto">
          <a:xfrm>
            <a:off x="6506919"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nvGrpSpPr>
          <p:cNvPr id="196" name="组合 195"/>
          <p:cNvGrpSpPr/>
          <p:nvPr/>
        </p:nvGrpSpPr>
        <p:grpSpPr>
          <a:xfrm>
            <a:off x="6363041" y="923497"/>
            <a:ext cx="4818578" cy="5436000"/>
            <a:chOff x="6363041" y="923497"/>
            <a:chExt cx="4818578" cy="5436000"/>
          </a:xfrm>
        </p:grpSpPr>
        <p:sp>
          <p:nvSpPr>
            <p:cNvPr id="197" name="上下箭头 196"/>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98" name="组合 197"/>
            <p:cNvGrpSpPr/>
            <p:nvPr/>
          </p:nvGrpSpPr>
          <p:grpSpPr>
            <a:xfrm>
              <a:off x="6363041" y="4152593"/>
              <a:ext cx="2180590" cy="1718945"/>
              <a:chOff x="6715" y="6077"/>
              <a:chExt cx="3434" cy="2707"/>
            </a:xfrm>
          </p:grpSpPr>
          <p:sp>
            <p:nvSpPr>
              <p:cNvPr id="206" name="任意多边形 205"/>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07" name="组合 206"/>
              <p:cNvGrpSpPr/>
              <p:nvPr/>
            </p:nvGrpSpPr>
            <p:grpSpPr>
              <a:xfrm>
                <a:off x="7039" y="6480"/>
                <a:ext cx="1949" cy="2304"/>
                <a:chOff x="7378729" y="4430628"/>
                <a:chExt cx="1305627" cy="1544013"/>
              </a:xfrm>
              <a:noFill/>
            </p:grpSpPr>
            <p:sp>
              <p:nvSpPr>
                <p:cNvPr id="213" name="矩形 212"/>
                <p:cNvSpPr/>
                <p:nvPr/>
              </p:nvSpPr>
              <p:spPr>
                <a:xfrm>
                  <a:off x="7543883" y="4825396"/>
                  <a:ext cx="598986"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14" name="直接连接符 213"/>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15"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6" name="Rectangle 104"/>
                <p:cNvSpPr>
                  <a:spLocks noChangeArrowheads="1"/>
                </p:cNvSpPr>
                <p:nvPr/>
              </p:nvSpPr>
              <p:spPr bwMode="auto">
                <a:xfrm>
                  <a:off x="7592698" y="5547925"/>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217" name="直接连接符 216"/>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21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1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208" name="组合 207"/>
              <p:cNvGrpSpPr/>
              <p:nvPr/>
            </p:nvGrpSpPr>
            <p:grpSpPr>
              <a:xfrm rot="16200000">
                <a:off x="8778" y="6244"/>
                <a:ext cx="797" cy="463"/>
                <a:chOff x="8835" y="9279"/>
                <a:chExt cx="797" cy="463"/>
              </a:xfrm>
            </p:grpSpPr>
            <p:sp>
              <p:nvSpPr>
                <p:cNvPr id="210" name="流程图: 手动操作 209"/>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11" name="矩形 210"/>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12" name="矩形 211"/>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09"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9" name="组合 198"/>
            <p:cNvGrpSpPr/>
            <p:nvPr/>
          </p:nvGrpSpPr>
          <p:grpSpPr>
            <a:xfrm>
              <a:off x="8666931" y="3068648"/>
              <a:ext cx="2514688" cy="404143"/>
              <a:chOff x="8828957" y="3543889"/>
              <a:chExt cx="2653988" cy="426716"/>
            </a:xfrm>
            <a:noFill/>
          </p:grpSpPr>
          <p:sp>
            <p:nvSpPr>
              <p:cNvPr id="202" name="Rectangle 104"/>
              <p:cNvSpPr>
                <a:spLocks noChangeArrowheads="1"/>
              </p:cNvSpPr>
              <p:nvPr/>
            </p:nvSpPr>
            <p:spPr bwMode="auto">
              <a:xfrm>
                <a:off x="10346761" y="3543889"/>
                <a:ext cx="1136184"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203" name="组合 202"/>
              <p:cNvGrpSpPr/>
              <p:nvPr/>
            </p:nvGrpSpPr>
            <p:grpSpPr>
              <a:xfrm rot="16200000">
                <a:off x="9129333" y="3486864"/>
                <a:ext cx="159131" cy="759884"/>
                <a:chOff x="6712597" y="5685713"/>
                <a:chExt cx="159131" cy="759884"/>
              </a:xfrm>
              <a:grpFill/>
            </p:grpSpPr>
            <p:cxnSp>
              <p:nvCxnSpPr>
                <p:cNvPr id="204" name="直接连接符 203"/>
                <p:cNvCxnSpPr/>
                <p:nvPr/>
              </p:nvCxnSpPr>
              <p:spPr>
                <a:xfrm rot="5400000" flipH="1">
                  <a:off x="6412452" y="6065655"/>
                  <a:ext cx="759884" cy="0"/>
                </a:xfrm>
                <a:prstGeom prst="line">
                  <a:avLst/>
                </a:prstGeom>
                <a:grpFill/>
                <a:ln w="19050">
                  <a:solidFill>
                    <a:schemeClr val="accent6">
                      <a:lumMod val="75000"/>
                    </a:schemeClr>
                  </a:solidFill>
                  <a:round/>
                  <a:tailEnd type="none" w="lg" len="lg"/>
                </a:ln>
              </p:spPr>
            </p:cxnSp>
            <p:sp>
              <p:nvSpPr>
                <p:cNvPr id="205" name="等腰三角形 204"/>
                <p:cNvSpPr/>
                <p:nvPr/>
              </p:nvSpPr>
              <p:spPr>
                <a:xfrm>
                  <a:off x="6712597" y="5870593"/>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200" name="流程图: 手动输入 199"/>
            <p:cNvSpPr/>
            <p:nvPr/>
          </p:nvSpPr>
          <p:spPr>
            <a:xfrm flipH="1">
              <a:off x="9398976" y="3240209"/>
              <a:ext cx="432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bg1"/>
                  </a:solidFill>
                </a:rPr>
                <a:t>Ext</a:t>
              </a:r>
              <a:endParaRPr lang="zh-CN" altLang="en-US" sz="1300" b="1" dirty="0">
                <a:solidFill>
                  <a:schemeClr val="bg1"/>
                </a:solidFill>
              </a:endParaRPr>
            </a:p>
          </p:txBody>
        </p:sp>
        <p:cxnSp>
          <p:nvCxnSpPr>
            <p:cNvPr id="201" name="直接连接符 200"/>
            <p:cNvCxnSpPr/>
            <p:nvPr/>
          </p:nvCxnSpPr>
          <p:spPr>
            <a:xfrm flipH="1">
              <a:off x="9836822" y="3374264"/>
              <a:ext cx="270000" cy="0"/>
            </a:xfrm>
            <a:prstGeom prst="line">
              <a:avLst/>
            </a:prstGeom>
            <a:noFill/>
            <a:ln w="19050">
              <a:solidFill>
                <a:schemeClr val="accent6">
                  <a:lumMod val="75000"/>
                </a:schemeClr>
              </a:solidFill>
              <a:round/>
              <a:tailEnd type="none" w="lg" len="lg"/>
            </a:ln>
          </p:spPr>
        </p:cxnSp>
      </p:grpSp>
      <p:sp>
        <p:nvSpPr>
          <p:cNvPr id="220" name="圆角矩形 219"/>
          <p:cNvSpPr/>
          <p:nvPr/>
        </p:nvSpPr>
        <p:spPr>
          <a:xfrm>
            <a:off x="774578" y="3449150"/>
            <a:ext cx="3566194"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883606" y="4006309"/>
            <a:ext cx="3517377" cy="369989"/>
            <a:chOff x="907913" y="4866837"/>
            <a:chExt cx="3008198" cy="380273"/>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1234" y="4867512"/>
              <a:ext cx="264487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74236" y="241748"/>
            <a:ext cx="2133785" cy="647756"/>
          </a:xfrm>
          <a:prstGeom prst="rect">
            <a:avLst/>
          </a:prstGeom>
        </p:spPr>
      </p:pic>
      <p:cxnSp>
        <p:nvCxnSpPr>
          <p:cNvPr id="224" name="直接箭头连接符 223"/>
          <p:cNvCxnSpPr/>
          <p:nvPr/>
        </p:nvCxnSpPr>
        <p:spPr>
          <a:xfrm>
            <a:off x="6255691" y="5556843"/>
            <a:ext cx="515913" cy="0"/>
          </a:xfrm>
          <a:prstGeom prst="straightConnector1">
            <a:avLst/>
          </a:prstGeom>
          <a:noFill/>
          <a:ln w="12700">
            <a:solidFill>
              <a:srgbClr val="0000FF"/>
            </a:solidFill>
            <a:round/>
            <a:headEnd w="lg" len="lg"/>
            <a:tailEnd type="stealth" w="lg" len="lg"/>
          </a:ln>
        </p:spPr>
      </p:cxnSp>
      <p:sp>
        <p:nvSpPr>
          <p:cNvPr id="22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blinds(vertical)">
                                      <p:cBhvr>
                                        <p:cTn id="12" dur="5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blinds(horizontal)">
                                      <p:cBhvr>
                                        <p:cTn id="17" dur="5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blinds(vertical)">
                                      <p:cBhvr>
                                        <p:cTn id="2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22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650178" y="12580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5" name="文本框 4"/>
          <p:cNvSpPr txBox="1"/>
          <p:nvPr/>
        </p:nvSpPr>
        <p:spPr>
          <a:xfrm>
            <a:off x="736600" y="991235"/>
            <a:ext cx="5651500" cy="460375"/>
          </a:xfrm>
          <a:prstGeom prst="rect">
            <a:avLst/>
          </a:prstGeom>
          <a:noFill/>
        </p:spPr>
        <p:txBody>
          <a:bodyPr wrap="square" rtlCol="0">
            <a:spAutoFit/>
          </a:bodyPr>
          <a:lstStyle/>
          <a:p>
            <a:r>
              <a:rPr lang="zh-CN" altLang="en-US" sz="2400" dirty="0" smtClean="0">
                <a:solidFill>
                  <a:srgbClr val="3438F6"/>
                </a:solidFill>
                <a:latin typeface="+mn-ea"/>
                <a:cs typeface="Segoe UI Black" panose="020B0A02040204020203" pitchFamily="34" charset="0"/>
              </a:rPr>
              <a:t>上课通路</a:t>
            </a:r>
            <a:r>
              <a:rPr lang="en-US" altLang="zh-CN" sz="2400" dirty="0" smtClean="0">
                <a:solidFill>
                  <a:srgbClr val="3438F6"/>
                </a:solidFill>
                <a:latin typeface="+mn-ea"/>
                <a:cs typeface="Segoe UI Black" panose="020B0A02040204020203" pitchFamily="34" charset="0"/>
              </a:rPr>
              <a:t>:</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从寝室教室所经过的路径。</a:t>
            </a:r>
            <a:endParaRPr lang="en-US" altLang="zh-CN" sz="2400" dirty="0" smtClean="0">
              <a:latin typeface="+mn-ea"/>
              <a:cs typeface="Segoe UI Black" panose="020B0A02040204020203" pitchFamily="34" charset="0"/>
            </a:endParaRPr>
          </a:p>
        </p:txBody>
      </p:sp>
      <p:grpSp>
        <p:nvGrpSpPr>
          <p:cNvPr id="72" name="组合 71"/>
          <p:cNvGrpSpPr/>
          <p:nvPr/>
        </p:nvGrpSpPr>
        <p:grpSpPr>
          <a:xfrm>
            <a:off x="4631055" y="1699260"/>
            <a:ext cx="7135495" cy="3950970"/>
            <a:chOff x="6771" y="3030"/>
            <a:chExt cx="11237" cy="6222"/>
          </a:xfrm>
        </p:grpSpPr>
        <p:sp>
          <p:nvSpPr>
            <p:cNvPr id="6" name="圆角矩形 5"/>
            <p:cNvSpPr/>
            <p:nvPr/>
          </p:nvSpPr>
          <p:spPr>
            <a:xfrm>
              <a:off x="13452" y="3030"/>
              <a:ext cx="1216"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寝室</a:t>
              </a:r>
              <a:endParaRPr lang="zh-CN" b="1" dirty="0"/>
            </a:p>
          </p:txBody>
        </p:sp>
        <p:sp>
          <p:nvSpPr>
            <p:cNvPr id="2" name="圆角矩形 1"/>
            <p:cNvSpPr/>
            <p:nvPr/>
          </p:nvSpPr>
          <p:spPr>
            <a:xfrm>
              <a:off x="6771" y="3030"/>
              <a:ext cx="1474"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东</a:t>
              </a:r>
              <a:r>
                <a:rPr lang="zh-CN" b="1" dirty="0" smtClean="0"/>
                <a:t>五楼</a:t>
              </a:r>
              <a:endParaRPr lang="zh-CN" b="1" dirty="0"/>
            </a:p>
          </p:txBody>
        </p:sp>
        <p:sp>
          <p:nvSpPr>
            <p:cNvPr id="3" name="圆角矩形 2"/>
            <p:cNvSpPr/>
            <p:nvPr/>
          </p:nvSpPr>
          <p:spPr>
            <a:xfrm>
              <a:off x="13452" y="4972"/>
              <a:ext cx="1474" cy="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南</a:t>
              </a:r>
              <a:r>
                <a:rPr lang="zh-CN" b="1" dirty="0" smtClean="0"/>
                <a:t>一楼</a:t>
              </a:r>
              <a:endParaRPr lang="zh-CN" b="1" dirty="0"/>
            </a:p>
          </p:txBody>
        </p:sp>
        <p:sp>
          <p:nvSpPr>
            <p:cNvPr id="4" name="圆角矩形 3"/>
            <p:cNvSpPr/>
            <p:nvPr/>
          </p:nvSpPr>
          <p:spPr>
            <a:xfrm>
              <a:off x="16371" y="8220"/>
              <a:ext cx="1637"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西十</a:t>
              </a:r>
              <a:r>
                <a:rPr lang="zh-CN" b="1" dirty="0" smtClean="0"/>
                <a:t>二楼</a:t>
              </a:r>
              <a:endParaRPr lang="zh-CN" b="1" dirty="0"/>
            </a:p>
          </p:txBody>
        </p:sp>
        <p:sp>
          <p:nvSpPr>
            <p:cNvPr id="10" name="圆角矩形 9"/>
            <p:cNvSpPr/>
            <p:nvPr/>
          </p:nvSpPr>
          <p:spPr>
            <a:xfrm>
              <a:off x="7014" y="4799"/>
              <a:ext cx="1216"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食堂</a:t>
              </a:r>
              <a:endParaRPr lang="zh-CN" altLang="en-US" b="1" dirty="0" smtClean="0"/>
            </a:p>
          </p:txBody>
        </p:sp>
        <p:cxnSp>
          <p:nvCxnSpPr>
            <p:cNvPr id="17" name="直接连接符 16"/>
            <p:cNvCxnSpPr/>
            <p:nvPr/>
          </p:nvCxnSpPr>
          <p:spPr>
            <a:xfrm>
              <a:off x="8230" y="3402"/>
              <a:ext cx="5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32" y="3602"/>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031" y="3602"/>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70" y="3602"/>
              <a:ext cx="0" cy="1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031" y="3602"/>
              <a:ext cx="0" cy="2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31" y="6272"/>
              <a:ext cx="3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031" y="6528"/>
              <a:ext cx="3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036" y="5947"/>
              <a:ext cx="0"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4397" y="5947"/>
              <a:ext cx="0"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4397" y="6290"/>
              <a:ext cx="1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31" y="6528"/>
              <a:ext cx="0" cy="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031" y="8733"/>
              <a:ext cx="4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232" y="5304"/>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670" y="5303"/>
              <a:ext cx="0" cy="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70" y="9000"/>
              <a:ext cx="5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4895" y="6514"/>
              <a:ext cx="7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640" y="6508"/>
              <a:ext cx="0" cy="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840" y="6492"/>
              <a:ext cx="0" cy="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5635" y="5913"/>
              <a:ext cx="290" cy="386"/>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4649" y="6514"/>
              <a:ext cx="1138" cy="1502"/>
              <a:chOff x="9966" y="7018"/>
              <a:chExt cx="1138" cy="1502"/>
            </a:xfrm>
          </p:grpSpPr>
          <p:sp>
            <p:nvSpPr>
              <p:cNvPr id="31" name="任意多边形 30"/>
              <p:cNvSpPr/>
              <p:nvPr/>
            </p:nvSpPr>
            <p:spPr>
              <a:xfrm>
                <a:off x="10186" y="7018"/>
                <a:ext cx="440" cy="891"/>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966" y="7041"/>
                <a:ext cx="440" cy="891"/>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rot="17880000" flipH="1">
                <a:off x="10459" y="7875"/>
                <a:ext cx="436" cy="855"/>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rot="17880000" flipH="1">
                <a:off x="10600" y="7879"/>
                <a:ext cx="381" cy="582"/>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p:cNvCxnSpPr/>
            <p:nvPr/>
          </p:nvCxnSpPr>
          <p:spPr>
            <a:xfrm>
              <a:off x="15835" y="8745"/>
              <a:ext cx="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5835" y="6113"/>
              <a:ext cx="290" cy="386"/>
            </a:xfrm>
            <a:prstGeom prst="line">
              <a:avLst/>
            </a:prstGeom>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12103" y="6851"/>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4" name="圆角矩形 53"/>
            <p:cNvSpPr/>
            <p:nvPr/>
          </p:nvSpPr>
          <p:spPr>
            <a:xfrm>
              <a:off x="12103" y="7633"/>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5" name="圆角矩形 54"/>
            <p:cNvSpPr/>
            <p:nvPr/>
          </p:nvSpPr>
          <p:spPr>
            <a:xfrm>
              <a:off x="12846" y="6851"/>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6" name="圆角矩形 55"/>
            <p:cNvSpPr/>
            <p:nvPr/>
          </p:nvSpPr>
          <p:spPr>
            <a:xfrm>
              <a:off x="12860" y="7633"/>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8" name="任意多边形 57"/>
            <p:cNvSpPr/>
            <p:nvPr/>
          </p:nvSpPr>
          <p:spPr>
            <a:xfrm>
              <a:off x="13423" y="6764"/>
              <a:ext cx="1694" cy="1576"/>
            </a:xfrm>
            <a:custGeom>
              <a:avLst/>
              <a:gdLst>
                <a:gd name="connisteX0" fmla="*/ 34271 w 1075530"/>
                <a:gd name="connsiteY0" fmla="*/ 45561 h 1000601"/>
                <a:gd name="connisteX1" fmla="*/ 102851 w 1075530"/>
                <a:gd name="connsiteY1" fmla="*/ 45561 h 1000601"/>
                <a:gd name="connisteX2" fmla="*/ 172066 w 1075530"/>
                <a:gd name="connsiteY2" fmla="*/ 45561 h 1000601"/>
                <a:gd name="connisteX3" fmla="*/ 241281 w 1075530"/>
                <a:gd name="connsiteY3" fmla="*/ 45561 h 1000601"/>
                <a:gd name="connisteX4" fmla="*/ 309861 w 1075530"/>
                <a:gd name="connsiteY4" fmla="*/ 31591 h 1000601"/>
                <a:gd name="connisteX5" fmla="*/ 379076 w 1075530"/>
                <a:gd name="connsiteY5" fmla="*/ 31591 h 1000601"/>
                <a:gd name="connisteX6" fmla="*/ 448291 w 1075530"/>
                <a:gd name="connsiteY6" fmla="*/ 31591 h 1000601"/>
                <a:gd name="connisteX7" fmla="*/ 516871 w 1075530"/>
                <a:gd name="connsiteY7" fmla="*/ 4286 h 1000601"/>
                <a:gd name="connisteX8" fmla="*/ 586086 w 1075530"/>
                <a:gd name="connsiteY8" fmla="*/ 4286 h 1000601"/>
                <a:gd name="connisteX9" fmla="*/ 655301 w 1075530"/>
                <a:gd name="connsiteY9" fmla="*/ 31591 h 1000601"/>
                <a:gd name="connisteX10" fmla="*/ 669271 w 1075530"/>
                <a:gd name="connsiteY10" fmla="*/ 114776 h 1000601"/>
                <a:gd name="connisteX11" fmla="*/ 737851 w 1075530"/>
                <a:gd name="connsiteY11" fmla="*/ 156051 h 1000601"/>
                <a:gd name="connisteX12" fmla="*/ 765791 w 1075530"/>
                <a:gd name="connsiteY12" fmla="*/ 225266 h 1000601"/>
                <a:gd name="connisteX13" fmla="*/ 779126 w 1075530"/>
                <a:gd name="connsiteY13" fmla="*/ 293846 h 1000601"/>
                <a:gd name="connisteX14" fmla="*/ 821036 w 1075530"/>
                <a:gd name="connsiteY14" fmla="*/ 363061 h 1000601"/>
                <a:gd name="connisteX15" fmla="*/ 862311 w 1075530"/>
                <a:gd name="connsiteY15" fmla="*/ 432276 h 1000601"/>
                <a:gd name="connisteX16" fmla="*/ 903586 w 1075530"/>
                <a:gd name="connsiteY16" fmla="*/ 500856 h 1000601"/>
                <a:gd name="connisteX17" fmla="*/ 931526 w 1075530"/>
                <a:gd name="connsiteY17" fmla="*/ 570071 h 1000601"/>
                <a:gd name="connisteX18" fmla="*/ 972801 w 1075530"/>
                <a:gd name="connsiteY18" fmla="*/ 639286 h 1000601"/>
                <a:gd name="connisteX19" fmla="*/ 1000106 w 1075530"/>
                <a:gd name="connsiteY19" fmla="*/ 707866 h 1000601"/>
                <a:gd name="connisteX20" fmla="*/ 1069321 w 1075530"/>
                <a:gd name="connsiteY20" fmla="*/ 763111 h 1000601"/>
                <a:gd name="connisteX21" fmla="*/ 1069321 w 1075530"/>
                <a:gd name="connsiteY21" fmla="*/ 832326 h 1000601"/>
                <a:gd name="connisteX22" fmla="*/ 1069321 w 1075530"/>
                <a:gd name="connsiteY22" fmla="*/ 901541 h 1000601"/>
                <a:gd name="connisteX23" fmla="*/ 1028046 w 1075530"/>
                <a:gd name="connsiteY23" fmla="*/ 970756 h 1000601"/>
                <a:gd name="connisteX24" fmla="*/ 958831 w 1075530"/>
                <a:gd name="connsiteY24" fmla="*/ 984091 h 1000601"/>
                <a:gd name="connisteX25" fmla="*/ 889616 w 1075530"/>
                <a:gd name="connsiteY25" fmla="*/ 998061 h 1000601"/>
                <a:gd name="connisteX26" fmla="*/ 821036 w 1075530"/>
                <a:gd name="connsiteY26" fmla="*/ 998061 h 1000601"/>
                <a:gd name="connisteX27" fmla="*/ 751821 w 1075530"/>
                <a:gd name="connsiteY27" fmla="*/ 998061 h 1000601"/>
                <a:gd name="connisteX28" fmla="*/ 682606 w 1075530"/>
                <a:gd name="connsiteY28" fmla="*/ 970756 h 1000601"/>
                <a:gd name="connisteX29" fmla="*/ 614026 w 1075530"/>
                <a:gd name="connsiteY29" fmla="*/ 970756 h 1000601"/>
                <a:gd name="connisteX30" fmla="*/ 544811 w 1075530"/>
                <a:gd name="connsiteY30" fmla="*/ 970756 h 1000601"/>
                <a:gd name="connisteX31" fmla="*/ 475596 w 1075530"/>
                <a:gd name="connsiteY31" fmla="*/ 956786 h 1000601"/>
                <a:gd name="connisteX32" fmla="*/ 406381 w 1075530"/>
                <a:gd name="connsiteY32" fmla="*/ 942816 h 1000601"/>
                <a:gd name="connisteX33" fmla="*/ 323831 w 1075530"/>
                <a:gd name="connsiteY33" fmla="*/ 942816 h 1000601"/>
                <a:gd name="connisteX34" fmla="*/ 254616 w 1075530"/>
                <a:gd name="connsiteY34" fmla="*/ 956786 h 1000601"/>
                <a:gd name="connisteX35" fmla="*/ 186036 w 1075530"/>
                <a:gd name="connsiteY35" fmla="*/ 970756 h 1000601"/>
                <a:gd name="connisteX36" fmla="*/ 116821 w 1075530"/>
                <a:gd name="connsiteY36" fmla="*/ 970756 h 1000601"/>
                <a:gd name="connisteX37" fmla="*/ 47606 w 1075530"/>
                <a:gd name="connsiteY37" fmla="*/ 970756 h 1000601"/>
                <a:gd name="connisteX38" fmla="*/ 61576 w 1075530"/>
                <a:gd name="connsiteY38" fmla="*/ 901541 h 1000601"/>
                <a:gd name="connisteX39" fmla="*/ 61576 w 1075530"/>
                <a:gd name="connsiteY39" fmla="*/ 832326 h 1000601"/>
                <a:gd name="connisteX40" fmla="*/ 61576 w 1075530"/>
                <a:gd name="connsiteY40" fmla="*/ 749776 h 1000601"/>
                <a:gd name="connisteX41" fmla="*/ 75546 w 1075530"/>
                <a:gd name="connsiteY41" fmla="*/ 680561 h 1000601"/>
                <a:gd name="connisteX42" fmla="*/ 116821 w 1075530"/>
                <a:gd name="connsiteY42" fmla="*/ 611346 h 1000601"/>
                <a:gd name="connisteX43" fmla="*/ 102851 w 1075530"/>
                <a:gd name="connsiteY43" fmla="*/ 542766 h 1000601"/>
                <a:gd name="connisteX44" fmla="*/ 34271 w 1075530"/>
                <a:gd name="connsiteY44" fmla="*/ 487521 h 1000601"/>
                <a:gd name="connisteX45" fmla="*/ 20301 w 1075530"/>
                <a:gd name="connsiteY45" fmla="*/ 418306 h 1000601"/>
                <a:gd name="connisteX46" fmla="*/ 20301 w 1075530"/>
                <a:gd name="connsiteY46" fmla="*/ 349091 h 1000601"/>
                <a:gd name="connisteX47" fmla="*/ 61576 w 1075530"/>
                <a:gd name="connsiteY47" fmla="*/ 280511 h 1000601"/>
                <a:gd name="connisteX48" fmla="*/ 61576 w 1075530"/>
                <a:gd name="connsiteY48" fmla="*/ 211296 h 1000601"/>
                <a:gd name="connisteX49" fmla="*/ 6331 w 1075530"/>
                <a:gd name="connsiteY49" fmla="*/ 142081 h 1000601"/>
                <a:gd name="connisteX50" fmla="*/ 6331 w 1075530"/>
                <a:gd name="connsiteY50" fmla="*/ 72866 h 1000601"/>
                <a:gd name="connisteX51" fmla="*/ 34271 w 1075530"/>
                <a:gd name="connsiteY51" fmla="*/ 45561 h 10006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Lst>
              <a:rect l="l" t="t" r="r" b="b"/>
              <a:pathLst>
                <a:path w="1075530" h="1000601">
                  <a:moveTo>
                    <a:pt x="34272" y="45561"/>
                  </a:moveTo>
                  <a:cubicBezTo>
                    <a:pt x="53322" y="39846"/>
                    <a:pt x="75547" y="45561"/>
                    <a:pt x="102852" y="45561"/>
                  </a:cubicBezTo>
                  <a:cubicBezTo>
                    <a:pt x="130157" y="45561"/>
                    <a:pt x="144127" y="45561"/>
                    <a:pt x="172067" y="45561"/>
                  </a:cubicBezTo>
                  <a:cubicBezTo>
                    <a:pt x="200007" y="45561"/>
                    <a:pt x="213977" y="48101"/>
                    <a:pt x="241282" y="45561"/>
                  </a:cubicBezTo>
                  <a:cubicBezTo>
                    <a:pt x="268587" y="43021"/>
                    <a:pt x="282557" y="34131"/>
                    <a:pt x="309862" y="31591"/>
                  </a:cubicBezTo>
                  <a:cubicBezTo>
                    <a:pt x="337167" y="29051"/>
                    <a:pt x="351137" y="31591"/>
                    <a:pt x="379077" y="31591"/>
                  </a:cubicBezTo>
                  <a:cubicBezTo>
                    <a:pt x="407017" y="31591"/>
                    <a:pt x="420987" y="37306"/>
                    <a:pt x="448292" y="31591"/>
                  </a:cubicBezTo>
                  <a:cubicBezTo>
                    <a:pt x="475597" y="25876"/>
                    <a:pt x="489567" y="10001"/>
                    <a:pt x="516872" y="4286"/>
                  </a:cubicBezTo>
                  <a:cubicBezTo>
                    <a:pt x="544177" y="-1429"/>
                    <a:pt x="558147" y="-1429"/>
                    <a:pt x="586087" y="4286"/>
                  </a:cubicBezTo>
                  <a:cubicBezTo>
                    <a:pt x="614027" y="10001"/>
                    <a:pt x="638792" y="9366"/>
                    <a:pt x="655302" y="31591"/>
                  </a:cubicBezTo>
                  <a:cubicBezTo>
                    <a:pt x="671812" y="53816"/>
                    <a:pt x="652762" y="90011"/>
                    <a:pt x="669272" y="114776"/>
                  </a:cubicBezTo>
                  <a:cubicBezTo>
                    <a:pt x="685782" y="139541"/>
                    <a:pt x="718802" y="133826"/>
                    <a:pt x="737852" y="156051"/>
                  </a:cubicBezTo>
                  <a:cubicBezTo>
                    <a:pt x="756902" y="178276"/>
                    <a:pt x="757537" y="197961"/>
                    <a:pt x="765792" y="225266"/>
                  </a:cubicBezTo>
                  <a:cubicBezTo>
                    <a:pt x="774047" y="252571"/>
                    <a:pt x="768332" y="266541"/>
                    <a:pt x="779127" y="293846"/>
                  </a:cubicBezTo>
                  <a:cubicBezTo>
                    <a:pt x="789922" y="321151"/>
                    <a:pt x="804527" y="335121"/>
                    <a:pt x="821037" y="363061"/>
                  </a:cubicBezTo>
                  <a:cubicBezTo>
                    <a:pt x="837547" y="391001"/>
                    <a:pt x="845802" y="404971"/>
                    <a:pt x="862312" y="432276"/>
                  </a:cubicBezTo>
                  <a:cubicBezTo>
                    <a:pt x="878822" y="459581"/>
                    <a:pt x="889617" y="473551"/>
                    <a:pt x="903587" y="500856"/>
                  </a:cubicBezTo>
                  <a:cubicBezTo>
                    <a:pt x="917557" y="528161"/>
                    <a:pt x="917557" y="542131"/>
                    <a:pt x="931527" y="570071"/>
                  </a:cubicBezTo>
                  <a:cubicBezTo>
                    <a:pt x="945497" y="598011"/>
                    <a:pt x="958832" y="611981"/>
                    <a:pt x="972802" y="639286"/>
                  </a:cubicBezTo>
                  <a:cubicBezTo>
                    <a:pt x="986772" y="666591"/>
                    <a:pt x="981057" y="683101"/>
                    <a:pt x="1000107" y="707866"/>
                  </a:cubicBezTo>
                  <a:cubicBezTo>
                    <a:pt x="1019157" y="732631"/>
                    <a:pt x="1055352" y="738346"/>
                    <a:pt x="1069322" y="763111"/>
                  </a:cubicBezTo>
                  <a:cubicBezTo>
                    <a:pt x="1083292" y="787876"/>
                    <a:pt x="1069322" y="804386"/>
                    <a:pt x="1069322" y="832326"/>
                  </a:cubicBezTo>
                  <a:cubicBezTo>
                    <a:pt x="1069322" y="860266"/>
                    <a:pt x="1077577" y="873601"/>
                    <a:pt x="1069322" y="901541"/>
                  </a:cubicBezTo>
                  <a:cubicBezTo>
                    <a:pt x="1061067" y="929481"/>
                    <a:pt x="1050272" y="954246"/>
                    <a:pt x="1028047" y="970756"/>
                  </a:cubicBezTo>
                  <a:cubicBezTo>
                    <a:pt x="1005822" y="987266"/>
                    <a:pt x="986772" y="978376"/>
                    <a:pt x="958832" y="984091"/>
                  </a:cubicBezTo>
                  <a:cubicBezTo>
                    <a:pt x="930892" y="989806"/>
                    <a:pt x="916922" y="995521"/>
                    <a:pt x="889617" y="998061"/>
                  </a:cubicBezTo>
                  <a:cubicBezTo>
                    <a:pt x="862312" y="1000601"/>
                    <a:pt x="848342" y="998061"/>
                    <a:pt x="821037" y="998061"/>
                  </a:cubicBezTo>
                  <a:cubicBezTo>
                    <a:pt x="793732" y="998061"/>
                    <a:pt x="779762" y="1003776"/>
                    <a:pt x="751822" y="998061"/>
                  </a:cubicBezTo>
                  <a:cubicBezTo>
                    <a:pt x="723882" y="992346"/>
                    <a:pt x="709912" y="976471"/>
                    <a:pt x="682607" y="970756"/>
                  </a:cubicBezTo>
                  <a:cubicBezTo>
                    <a:pt x="655302" y="965041"/>
                    <a:pt x="641332" y="970756"/>
                    <a:pt x="614027" y="970756"/>
                  </a:cubicBezTo>
                  <a:cubicBezTo>
                    <a:pt x="586722" y="970756"/>
                    <a:pt x="572752" y="973296"/>
                    <a:pt x="544812" y="970756"/>
                  </a:cubicBezTo>
                  <a:cubicBezTo>
                    <a:pt x="516872" y="968216"/>
                    <a:pt x="503537" y="962501"/>
                    <a:pt x="475597" y="956786"/>
                  </a:cubicBezTo>
                  <a:cubicBezTo>
                    <a:pt x="447657" y="951071"/>
                    <a:pt x="436862" y="945356"/>
                    <a:pt x="406382" y="942816"/>
                  </a:cubicBezTo>
                  <a:cubicBezTo>
                    <a:pt x="375902" y="940276"/>
                    <a:pt x="354312" y="940276"/>
                    <a:pt x="323832" y="942816"/>
                  </a:cubicBezTo>
                  <a:cubicBezTo>
                    <a:pt x="293352" y="945356"/>
                    <a:pt x="281922" y="951071"/>
                    <a:pt x="254617" y="956786"/>
                  </a:cubicBezTo>
                  <a:cubicBezTo>
                    <a:pt x="227312" y="962501"/>
                    <a:pt x="213342" y="968216"/>
                    <a:pt x="186037" y="970756"/>
                  </a:cubicBezTo>
                  <a:cubicBezTo>
                    <a:pt x="158732" y="973296"/>
                    <a:pt x="144762" y="970756"/>
                    <a:pt x="116822" y="970756"/>
                  </a:cubicBezTo>
                  <a:cubicBezTo>
                    <a:pt x="88882" y="970756"/>
                    <a:pt x="58402" y="984726"/>
                    <a:pt x="47607" y="970756"/>
                  </a:cubicBezTo>
                  <a:cubicBezTo>
                    <a:pt x="36812" y="956786"/>
                    <a:pt x="59037" y="929481"/>
                    <a:pt x="61577" y="901541"/>
                  </a:cubicBezTo>
                  <a:cubicBezTo>
                    <a:pt x="64117" y="873601"/>
                    <a:pt x="61577" y="862806"/>
                    <a:pt x="61577" y="832326"/>
                  </a:cubicBezTo>
                  <a:cubicBezTo>
                    <a:pt x="61577" y="801846"/>
                    <a:pt x="59037" y="780256"/>
                    <a:pt x="61577" y="749776"/>
                  </a:cubicBezTo>
                  <a:cubicBezTo>
                    <a:pt x="64117" y="719296"/>
                    <a:pt x="64752" y="708501"/>
                    <a:pt x="75547" y="680561"/>
                  </a:cubicBezTo>
                  <a:cubicBezTo>
                    <a:pt x="86342" y="652621"/>
                    <a:pt x="111107" y="638651"/>
                    <a:pt x="116822" y="611346"/>
                  </a:cubicBezTo>
                  <a:cubicBezTo>
                    <a:pt x="122537" y="584041"/>
                    <a:pt x="119362" y="567531"/>
                    <a:pt x="102852" y="542766"/>
                  </a:cubicBezTo>
                  <a:cubicBezTo>
                    <a:pt x="86342" y="518001"/>
                    <a:pt x="50782" y="512286"/>
                    <a:pt x="34272" y="487521"/>
                  </a:cubicBezTo>
                  <a:cubicBezTo>
                    <a:pt x="17762" y="462756"/>
                    <a:pt x="22842" y="446246"/>
                    <a:pt x="20302" y="418306"/>
                  </a:cubicBezTo>
                  <a:cubicBezTo>
                    <a:pt x="17762" y="390366"/>
                    <a:pt x="12047" y="376396"/>
                    <a:pt x="20302" y="349091"/>
                  </a:cubicBezTo>
                  <a:cubicBezTo>
                    <a:pt x="28557" y="321786"/>
                    <a:pt x="53322" y="307816"/>
                    <a:pt x="61577" y="280511"/>
                  </a:cubicBezTo>
                  <a:cubicBezTo>
                    <a:pt x="69832" y="253206"/>
                    <a:pt x="72372" y="239236"/>
                    <a:pt x="61577" y="211296"/>
                  </a:cubicBezTo>
                  <a:cubicBezTo>
                    <a:pt x="50782" y="183356"/>
                    <a:pt x="17127" y="170021"/>
                    <a:pt x="6332" y="142081"/>
                  </a:cubicBezTo>
                  <a:cubicBezTo>
                    <a:pt x="-4463" y="114141"/>
                    <a:pt x="617" y="91916"/>
                    <a:pt x="6332" y="72866"/>
                  </a:cubicBezTo>
                  <a:cubicBezTo>
                    <a:pt x="12047" y="53816"/>
                    <a:pt x="15222" y="51276"/>
                    <a:pt x="34272" y="45561"/>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1042" y="4532"/>
              <a:ext cx="2391" cy="848"/>
            </a:xfrm>
            <a:custGeom>
              <a:avLst/>
              <a:gdLst>
                <a:gd name="connisteX0" fmla="*/ 0 w 1518285"/>
                <a:gd name="connsiteY0" fmla="*/ 0 h 538692"/>
                <a:gd name="connisteX1" fmla="*/ 55245 w 1518285"/>
                <a:gd name="connsiteY1" fmla="*/ 68580 h 538692"/>
                <a:gd name="connisteX2" fmla="*/ 96520 w 1518285"/>
                <a:gd name="connsiteY2" fmla="*/ 137795 h 538692"/>
                <a:gd name="connisteX3" fmla="*/ 165735 w 1518285"/>
                <a:gd name="connsiteY3" fmla="*/ 179070 h 538692"/>
                <a:gd name="connisteX4" fmla="*/ 248285 w 1518285"/>
                <a:gd name="connsiteY4" fmla="*/ 179070 h 538692"/>
                <a:gd name="connisteX5" fmla="*/ 317500 w 1518285"/>
                <a:gd name="connsiteY5" fmla="*/ 207010 h 538692"/>
                <a:gd name="connisteX6" fmla="*/ 386080 w 1518285"/>
                <a:gd name="connsiteY6" fmla="*/ 234315 h 538692"/>
                <a:gd name="connisteX7" fmla="*/ 455295 w 1518285"/>
                <a:gd name="connsiteY7" fmla="*/ 248285 h 538692"/>
                <a:gd name="connisteX8" fmla="*/ 524510 w 1518285"/>
                <a:gd name="connsiteY8" fmla="*/ 248285 h 538692"/>
                <a:gd name="connisteX9" fmla="*/ 593725 w 1518285"/>
                <a:gd name="connsiteY9" fmla="*/ 248285 h 538692"/>
                <a:gd name="connisteX10" fmla="*/ 676275 w 1518285"/>
                <a:gd name="connsiteY10" fmla="*/ 248285 h 538692"/>
                <a:gd name="connisteX11" fmla="*/ 745490 w 1518285"/>
                <a:gd name="connsiteY11" fmla="*/ 303530 h 538692"/>
                <a:gd name="connisteX12" fmla="*/ 814070 w 1518285"/>
                <a:gd name="connsiteY12" fmla="*/ 330835 h 538692"/>
                <a:gd name="connisteX13" fmla="*/ 883285 w 1518285"/>
                <a:gd name="connsiteY13" fmla="*/ 386080 h 538692"/>
                <a:gd name="connisteX14" fmla="*/ 965835 w 1518285"/>
                <a:gd name="connsiteY14" fmla="*/ 414020 h 538692"/>
                <a:gd name="connisteX15" fmla="*/ 1035050 w 1518285"/>
                <a:gd name="connsiteY15" fmla="*/ 414020 h 538692"/>
                <a:gd name="connisteX16" fmla="*/ 1104265 w 1518285"/>
                <a:gd name="connsiteY16" fmla="*/ 414020 h 538692"/>
                <a:gd name="connisteX17" fmla="*/ 1173480 w 1518285"/>
                <a:gd name="connsiteY17" fmla="*/ 414020 h 538692"/>
                <a:gd name="connisteX18" fmla="*/ 1242060 w 1518285"/>
                <a:gd name="connsiteY18" fmla="*/ 469265 h 538692"/>
                <a:gd name="connisteX19" fmla="*/ 1311275 w 1518285"/>
                <a:gd name="connsiteY19" fmla="*/ 496570 h 538692"/>
                <a:gd name="connisteX20" fmla="*/ 1380490 w 1518285"/>
                <a:gd name="connsiteY20" fmla="*/ 510540 h 538692"/>
                <a:gd name="connisteX21" fmla="*/ 1449070 w 1518285"/>
                <a:gd name="connsiteY21" fmla="*/ 537845 h 538692"/>
                <a:gd name="connisteX22" fmla="*/ 1518285 w 1518285"/>
                <a:gd name="connsiteY22" fmla="*/ 483235 h 538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518285" h="538692">
                  <a:moveTo>
                    <a:pt x="0" y="0"/>
                  </a:moveTo>
                  <a:cubicBezTo>
                    <a:pt x="10160" y="12065"/>
                    <a:pt x="36195" y="41275"/>
                    <a:pt x="55245" y="68580"/>
                  </a:cubicBezTo>
                  <a:cubicBezTo>
                    <a:pt x="74295" y="95885"/>
                    <a:pt x="74295" y="115570"/>
                    <a:pt x="96520" y="137795"/>
                  </a:cubicBezTo>
                  <a:cubicBezTo>
                    <a:pt x="118745" y="160020"/>
                    <a:pt x="135255" y="170815"/>
                    <a:pt x="165735" y="179070"/>
                  </a:cubicBezTo>
                  <a:cubicBezTo>
                    <a:pt x="196215" y="187325"/>
                    <a:pt x="217805" y="173355"/>
                    <a:pt x="248285" y="179070"/>
                  </a:cubicBezTo>
                  <a:cubicBezTo>
                    <a:pt x="278765" y="184785"/>
                    <a:pt x="290195" y="196215"/>
                    <a:pt x="317500" y="207010"/>
                  </a:cubicBezTo>
                  <a:cubicBezTo>
                    <a:pt x="344805" y="217805"/>
                    <a:pt x="358775" y="226060"/>
                    <a:pt x="386080" y="234315"/>
                  </a:cubicBezTo>
                  <a:cubicBezTo>
                    <a:pt x="413385" y="242570"/>
                    <a:pt x="427355" y="245745"/>
                    <a:pt x="455295" y="248285"/>
                  </a:cubicBezTo>
                  <a:cubicBezTo>
                    <a:pt x="483235" y="250825"/>
                    <a:pt x="496570" y="248285"/>
                    <a:pt x="524510" y="248285"/>
                  </a:cubicBezTo>
                  <a:cubicBezTo>
                    <a:pt x="552450" y="248285"/>
                    <a:pt x="563245" y="248285"/>
                    <a:pt x="593725" y="248285"/>
                  </a:cubicBezTo>
                  <a:cubicBezTo>
                    <a:pt x="624205" y="248285"/>
                    <a:pt x="645795" y="237490"/>
                    <a:pt x="676275" y="248285"/>
                  </a:cubicBezTo>
                  <a:cubicBezTo>
                    <a:pt x="706755" y="259080"/>
                    <a:pt x="718185" y="287020"/>
                    <a:pt x="745490" y="303530"/>
                  </a:cubicBezTo>
                  <a:cubicBezTo>
                    <a:pt x="772795" y="320040"/>
                    <a:pt x="786765" y="314325"/>
                    <a:pt x="814070" y="330835"/>
                  </a:cubicBezTo>
                  <a:cubicBezTo>
                    <a:pt x="841375" y="347345"/>
                    <a:pt x="852805" y="369570"/>
                    <a:pt x="883285" y="386080"/>
                  </a:cubicBezTo>
                  <a:cubicBezTo>
                    <a:pt x="913765" y="402590"/>
                    <a:pt x="935355" y="408305"/>
                    <a:pt x="965835" y="414020"/>
                  </a:cubicBezTo>
                  <a:cubicBezTo>
                    <a:pt x="996315" y="419735"/>
                    <a:pt x="1007110" y="414020"/>
                    <a:pt x="1035050" y="414020"/>
                  </a:cubicBezTo>
                  <a:cubicBezTo>
                    <a:pt x="1062990" y="414020"/>
                    <a:pt x="1076325" y="414020"/>
                    <a:pt x="1104265" y="414020"/>
                  </a:cubicBezTo>
                  <a:cubicBezTo>
                    <a:pt x="1132205" y="414020"/>
                    <a:pt x="1146175" y="403225"/>
                    <a:pt x="1173480" y="414020"/>
                  </a:cubicBezTo>
                  <a:cubicBezTo>
                    <a:pt x="1200785" y="424815"/>
                    <a:pt x="1214755" y="452755"/>
                    <a:pt x="1242060" y="469265"/>
                  </a:cubicBezTo>
                  <a:cubicBezTo>
                    <a:pt x="1269365" y="485775"/>
                    <a:pt x="1283335" y="488315"/>
                    <a:pt x="1311275" y="496570"/>
                  </a:cubicBezTo>
                  <a:cubicBezTo>
                    <a:pt x="1339215" y="504825"/>
                    <a:pt x="1353185" y="502285"/>
                    <a:pt x="1380490" y="510540"/>
                  </a:cubicBezTo>
                  <a:cubicBezTo>
                    <a:pt x="1407795" y="518795"/>
                    <a:pt x="1421765" y="543560"/>
                    <a:pt x="1449070" y="537845"/>
                  </a:cubicBezTo>
                  <a:cubicBezTo>
                    <a:pt x="1476375" y="532130"/>
                    <a:pt x="1505585" y="494665"/>
                    <a:pt x="1518285" y="4832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1053" y="4774"/>
              <a:ext cx="2391" cy="848"/>
            </a:xfrm>
            <a:custGeom>
              <a:avLst/>
              <a:gdLst>
                <a:gd name="connisteX0" fmla="*/ 0 w 1518285"/>
                <a:gd name="connsiteY0" fmla="*/ 0 h 538692"/>
                <a:gd name="connisteX1" fmla="*/ 55245 w 1518285"/>
                <a:gd name="connsiteY1" fmla="*/ 68580 h 538692"/>
                <a:gd name="connisteX2" fmla="*/ 96520 w 1518285"/>
                <a:gd name="connsiteY2" fmla="*/ 137795 h 538692"/>
                <a:gd name="connisteX3" fmla="*/ 165735 w 1518285"/>
                <a:gd name="connsiteY3" fmla="*/ 179070 h 538692"/>
                <a:gd name="connisteX4" fmla="*/ 248285 w 1518285"/>
                <a:gd name="connsiteY4" fmla="*/ 179070 h 538692"/>
                <a:gd name="connisteX5" fmla="*/ 317500 w 1518285"/>
                <a:gd name="connsiteY5" fmla="*/ 207010 h 538692"/>
                <a:gd name="connisteX6" fmla="*/ 386080 w 1518285"/>
                <a:gd name="connsiteY6" fmla="*/ 234315 h 538692"/>
                <a:gd name="connisteX7" fmla="*/ 455295 w 1518285"/>
                <a:gd name="connsiteY7" fmla="*/ 248285 h 538692"/>
                <a:gd name="connisteX8" fmla="*/ 524510 w 1518285"/>
                <a:gd name="connsiteY8" fmla="*/ 248285 h 538692"/>
                <a:gd name="connisteX9" fmla="*/ 593725 w 1518285"/>
                <a:gd name="connsiteY9" fmla="*/ 248285 h 538692"/>
                <a:gd name="connisteX10" fmla="*/ 676275 w 1518285"/>
                <a:gd name="connsiteY10" fmla="*/ 248285 h 538692"/>
                <a:gd name="connisteX11" fmla="*/ 745490 w 1518285"/>
                <a:gd name="connsiteY11" fmla="*/ 303530 h 538692"/>
                <a:gd name="connisteX12" fmla="*/ 814070 w 1518285"/>
                <a:gd name="connsiteY12" fmla="*/ 330835 h 538692"/>
                <a:gd name="connisteX13" fmla="*/ 883285 w 1518285"/>
                <a:gd name="connsiteY13" fmla="*/ 386080 h 538692"/>
                <a:gd name="connisteX14" fmla="*/ 965835 w 1518285"/>
                <a:gd name="connsiteY14" fmla="*/ 414020 h 538692"/>
                <a:gd name="connisteX15" fmla="*/ 1035050 w 1518285"/>
                <a:gd name="connsiteY15" fmla="*/ 414020 h 538692"/>
                <a:gd name="connisteX16" fmla="*/ 1104265 w 1518285"/>
                <a:gd name="connsiteY16" fmla="*/ 414020 h 538692"/>
                <a:gd name="connisteX17" fmla="*/ 1173480 w 1518285"/>
                <a:gd name="connsiteY17" fmla="*/ 414020 h 538692"/>
                <a:gd name="connisteX18" fmla="*/ 1242060 w 1518285"/>
                <a:gd name="connsiteY18" fmla="*/ 469265 h 538692"/>
                <a:gd name="connisteX19" fmla="*/ 1311275 w 1518285"/>
                <a:gd name="connsiteY19" fmla="*/ 496570 h 538692"/>
                <a:gd name="connisteX20" fmla="*/ 1380490 w 1518285"/>
                <a:gd name="connsiteY20" fmla="*/ 510540 h 538692"/>
                <a:gd name="connisteX21" fmla="*/ 1449070 w 1518285"/>
                <a:gd name="connsiteY21" fmla="*/ 537845 h 538692"/>
                <a:gd name="connisteX22" fmla="*/ 1518285 w 1518285"/>
                <a:gd name="connsiteY22" fmla="*/ 483235 h 538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518285" h="538692">
                  <a:moveTo>
                    <a:pt x="0" y="0"/>
                  </a:moveTo>
                  <a:cubicBezTo>
                    <a:pt x="10160" y="12065"/>
                    <a:pt x="36195" y="41275"/>
                    <a:pt x="55245" y="68580"/>
                  </a:cubicBezTo>
                  <a:cubicBezTo>
                    <a:pt x="74295" y="95885"/>
                    <a:pt x="74295" y="115570"/>
                    <a:pt x="96520" y="137795"/>
                  </a:cubicBezTo>
                  <a:cubicBezTo>
                    <a:pt x="118745" y="160020"/>
                    <a:pt x="135255" y="170815"/>
                    <a:pt x="165735" y="179070"/>
                  </a:cubicBezTo>
                  <a:cubicBezTo>
                    <a:pt x="196215" y="187325"/>
                    <a:pt x="217805" y="173355"/>
                    <a:pt x="248285" y="179070"/>
                  </a:cubicBezTo>
                  <a:cubicBezTo>
                    <a:pt x="278765" y="184785"/>
                    <a:pt x="290195" y="196215"/>
                    <a:pt x="317500" y="207010"/>
                  </a:cubicBezTo>
                  <a:cubicBezTo>
                    <a:pt x="344805" y="217805"/>
                    <a:pt x="358775" y="226060"/>
                    <a:pt x="386080" y="234315"/>
                  </a:cubicBezTo>
                  <a:cubicBezTo>
                    <a:pt x="413385" y="242570"/>
                    <a:pt x="427355" y="245745"/>
                    <a:pt x="455295" y="248285"/>
                  </a:cubicBezTo>
                  <a:cubicBezTo>
                    <a:pt x="483235" y="250825"/>
                    <a:pt x="496570" y="248285"/>
                    <a:pt x="524510" y="248285"/>
                  </a:cubicBezTo>
                  <a:cubicBezTo>
                    <a:pt x="552450" y="248285"/>
                    <a:pt x="563245" y="248285"/>
                    <a:pt x="593725" y="248285"/>
                  </a:cubicBezTo>
                  <a:cubicBezTo>
                    <a:pt x="624205" y="248285"/>
                    <a:pt x="645795" y="237490"/>
                    <a:pt x="676275" y="248285"/>
                  </a:cubicBezTo>
                  <a:cubicBezTo>
                    <a:pt x="706755" y="259080"/>
                    <a:pt x="718185" y="287020"/>
                    <a:pt x="745490" y="303530"/>
                  </a:cubicBezTo>
                  <a:cubicBezTo>
                    <a:pt x="772795" y="320040"/>
                    <a:pt x="786765" y="314325"/>
                    <a:pt x="814070" y="330835"/>
                  </a:cubicBezTo>
                  <a:cubicBezTo>
                    <a:pt x="841375" y="347345"/>
                    <a:pt x="852805" y="369570"/>
                    <a:pt x="883285" y="386080"/>
                  </a:cubicBezTo>
                  <a:cubicBezTo>
                    <a:pt x="913765" y="402590"/>
                    <a:pt x="935355" y="408305"/>
                    <a:pt x="965835" y="414020"/>
                  </a:cubicBezTo>
                  <a:cubicBezTo>
                    <a:pt x="996315" y="419735"/>
                    <a:pt x="1007110" y="414020"/>
                    <a:pt x="1035050" y="414020"/>
                  </a:cubicBezTo>
                  <a:cubicBezTo>
                    <a:pt x="1062990" y="414020"/>
                    <a:pt x="1076325" y="414020"/>
                    <a:pt x="1104265" y="414020"/>
                  </a:cubicBezTo>
                  <a:cubicBezTo>
                    <a:pt x="1132205" y="414020"/>
                    <a:pt x="1146175" y="403225"/>
                    <a:pt x="1173480" y="414020"/>
                  </a:cubicBezTo>
                  <a:cubicBezTo>
                    <a:pt x="1200785" y="424815"/>
                    <a:pt x="1214755" y="452755"/>
                    <a:pt x="1242060" y="469265"/>
                  </a:cubicBezTo>
                  <a:cubicBezTo>
                    <a:pt x="1269365" y="485775"/>
                    <a:pt x="1283335" y="488315"/>
                    <a:pt x="1311275" y="496570"/>
                  </a:cubicBezTo>
                  <a:cubicBezTo>
                    <a:pt x="1339215" y="504825"/>
                    <a:pt x="1353185" y="502285"/>
                    <a:pt x="1380490" y="510540"/>
                  </a:cubicBezTo>
                  <a:cubicBezTo>
                    <a:pt x="1407795" y="518795"/>
                    <a:pt x="1421765" y="543560"/>
                    <a:pt x="1449070" y="537845"/>
                  </a:cubicBezTo>
                  <a:cubicBezTo>
                    <a:pt x="1476375" y="532130"/>
                    <a:pt x="1505585" y="494665"/>
                    <a:pt x="1518285" y="4832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11105" y="3782"/>
              <a:ext cx="4397" cy="1388"/>
            </a:xfrm>
            <a:custGeom>
              <a:avLst/>
              <a:gdLst>
                <a:gd name="connisteX0" fmla="*/ 2168484 w 2792054"/>
                <a:gd name="connsiteY0" fmla="*/ 296735 h 881361"/>
                <a:gd name="connisteX1" fmla="*/ 2099269 w 2792054"/>
                <a:gd name="connsiteY1" fmla="*/ 296735 h 881361"/>
                <a:gd name="connisteX2" fmla="*/ 2030689 w 2792054"/>
                <a:gd name="connsiteY2" fmla="*/ 296735 h 881361"/>
                <a:gd name="connisteX3" fmla="*/ 1961474 w 2792054"/>
                <a:gd name="connsiteY3" fmla="*/ 296735 h 881361"/>
                <a:gd name="connisteX4" fmla="*/ 1892259 w 2792054"/>
                <a:gd name="connsiteY4" fmla="*/ 296735 h 881361"/>
                <a:gd name="connisteX5" fmla="*/ 1823679 w 2792054"/>
                <a:gd name="connsiteY5" fmla="*/ 296735 h 881361"/>
                <a:gd name="connisteX6" fmla="*/ 1740494 w 2792054"/>
                <a:gd name="connsiteY6" fmla="*/ 338010 h 881361"/>
                <a:gd name="connisteX7" fmla="*/ 1657944 w 2792054"/>
                <a:gd name="connsiteY7" fmla="*/ 296735 h 881361"/>
                <a:gd name="connisteX8" fmla="*/ 1588729 w 2792054"/>
                <a:gd name="connsiteY8" fmla="*/ 282765 h 881361"/>
                <a:gd name="connisteX9" fmla="*/ 1519514 w 2792054"/>
                <a:gd name="connsiteY9" fmla="*/ 269430 h 881361"/>
                <a:gd name="connisteX10" fmla="*/ 1450934 w 2792054"/>
                <a:gd name="connsiteY10" fmla="*/ 214185 h 881361"/>
                <a:gd name="connisteX11" fmla="*/ 1381719 w 2792054"/>
                <a:gd name="connsiteY11" fmla="*/ 172275 h 881361"/>
                <a:gd name="connisteX12" fmla="*/ 1312504 w 2792054"/>
                <a:gd name="connsiteY12" fmla="*/ 117030 h 881361"/>
                <a:gd name="connisteX13" fmla="*/ 1312504 w 2792054"/>
                <a:gd name="connsiteY13" fmla="*/ 48450 h 881361"/>
                <a:gd name="connisteX14" fmla="*/ 1243289 w 2792054"/>
                <a:gd name="connsiteY14" fmla="*/ 7175 h 881361"/>
                <a:gd name="connisteX15" fmla="*/ 1160739 w 2792054"/>
                <a:gd name="connsiteY15" fmla="*/ 7175 h 881361"/>
                <a:gd name="connisteX16" fmla="*/ 1091524 w 2792054"/>
                <a:gd name="connsiteY16" fmla="*/ 61785 h 881361"/>
                <a:gd name="connisteX17" fmla="*/ 1022944 w 2792054"/>
                <a:gd name="connsiteY17" fmla="*/ 34480 h 881361"/>
                <a:gd name="connisteX18" fmla="*/ 953729 w 2792054"/>
                <a:gd name="connsiteY18" fmla="*/ 20510 h 881361"/>
                <a:gd name="connisteX19" fmla="*/ 884514 w 2792054"/>
                <a:gd name="connsiteY19" fmla="*/ 34480 h 881361"/>
                <a:gd name="connisteX20" fmla="*/ 815934 w 2792054"/>
                <a:gd name="connsiteY20" fmla="*/ 34480 h 881361"/>
                <a:gd name="connisteX21" fmla="*/ 746719 w 2792054"/>
                <a:gd name="connsiteY21" fmla="*/ 7175 h 881361"/>
                <a:gd name="connisteX22" fmla="*/ 677504 w 2792054"/>
                <a:gd name="connsiteY22" fmla="*/ 34480 h 881361"/>
                <a:gd name="connisteX23" fmla="*/ 608289 w 2792054"/>
                <a:gd name="connsiteY23" fmla="*/ 34480 h 881361"/>
                <a:gd name="connisteX24" fmla="*/ 525739 w 2792054"/>
                <a:gd name="connsiteY24" fmla="*/ 34480 h 881361"/>
                <a:gd name="connisteX25" fmla="*/ 456524 w 2792054"/>
                <a:gd name="connsiteY25" fmla="*/ 34480 h 881361"/>
                <a:gd name="connisteX26" fmla="*/ 387944 w 2792054"/>
                <a:gd name="connsiteY26" fmla="*/ 7175 h 881361"/>
                <a:gd name="connisteX27" fmla="*/ 373974 w 2792054"/>
                <a:gd name="connsiteY27" fmla="*/ 75755 h 881361"/>
                <a:gd name="connisteX28" fmla="*/ 304759 w 2792054"/>
                <a:gd name="connsiteY28" fmla="*/ 61785 h 881361"/>
                <a:gd name="connisteX29" fmla="*/ 236179 w 2792054"/>
                <a:gd name="connsiteY29" fmla="*/ 89725 h 881361"/>
                <a:gd name="connisteX30" fmla="*/ 166964 w 2792054"/>
                <a:gd name="connsiteY30" fmla="*/ 75755 h 881361"/>
                <a:gd name="connisteX31" fmla="*/ 83779 w 2792054"/>
                <a:gd name="connsiteY31" fmla="*/ 20510 h 881361"/>
                <a:gd name="connisteX32" fmla="*/ 15199 w 2792054"/>
                <a:gd name="connsiteY32" fmla="*/ 34480 h 881361"/>
                <a:gd name="connisteX33" fmla="*/ 1229 w 2792054"/>
                <a:gd name="connsiteY33" fmla="*/ 103695 h 881361"/>
                <a:gd name="connisteX34" fmla="*/ 28534 w 2792054"/>
                <a:gd name="connsiteY34" fmla="*/ 186245 h 881361"/>
                <a:gd name="connisteX35" fmla="*/ 56474 w 2792054"/>
                <a:gd name="connsiteY35" fmla="*/ 255460 h 881361"/>
                <a:gd name="connisteX36" fmla="*/ 42504 w 2792054"/>
                <a:gd name="connsiteY36" fmla="*/ 324675 h 881361"/>
                <a:gd name="connisteX37" fmla="*/ 42504 w 2792054"/>
                <a:gd name="connsiteY37" fmla="*/ 407225 h 881361"/>
                <a:gd name="connisteX38" fmla="*/ 125689 w 2792054"/>
                <a:gd name="connsiteY38" fmla="*/ 407225 h 881361"/>
                <a:gd name="connisteX39" fmla="*/ 139024 w 2792054"/>
                <a:gd name="connsiteY39" fmla="*/ 476440 h 881361"/>
                <a:gd name="connisteX40" fmla="*/ 208239 w 2792054"/>
                <a:gd name="connsiteY40" fmla="*/ 531685 h 881361"/>
                <a:gd name="connisteX41" fmla="*/ 277454 w 2792054"/>
                <a:gd name="connsiteY41" fmla="*/ 586930 h 881361"/>
                <a:gd name="connisteX42" fmla="*/ 346034 w 2792054"/>
                <a:gd name="connsiteY42" fmla="*/ 586930 h 881361"/>
                <a:gd name="connisteX43" fmla="*/ 415249 w 2792054"/>
                <a:gd name="connsiteY43" fmla="*/ 655510 h 881361"/>
                <a:gd name="connisteX44" fmla="*/ 498434 w 2792054"/>
                <a:gd name="connsiteY44" fmla="*/ 655510 h 881361"/>
                <a:gd name="connisteX45" fmla="*/ 567014 w 2792054"/>
                <a:gd name="connsiteY45" fmla="*/ 655510 h 881361"/>
                <a:gd name="connisteX46" fmla="*/ 636229 w 2792054"/>
                <a:gd name="connsiteY46" fmla="*/ 655510 h 881361"/>
                <a:gd name="connisteX47" fmla="*/ 705444 w 2792054"/>
                <a:gd name="connsiteY47" fmla="*/ 655510 h 881361"/>
                <a:gd name="connisteX48" fmla="*/ 774024 w 2792054"/>
                <a:gd name="connsiteY48" fmla="*/ 683450 h 881361"/>
                <a:gd name="connisteX49" fmla="*/ 843239 w 2792054"/>
                <a:gd name="connsiteY49" fmla="*/ 738695 h 881361"/>
                <a:gd name="connisteX50" fmla="*/ 912454 w 2792054"/>
                <a:gd name="connsiteY50" fmla="*/ 779970 h 881361"/>
                <a:gd name="connisteX51" fmla="*/ 981034 w 2792054"/>
                <a:gd name="connsiteY51" fmla="*/ 779970 h 881361"/>
                <a:gd name="connisteX52" fmla="*/ 1050249 w 2792054"/>
                <a:gd name="connsiteY52" fmla="*/ 779970 h 881361"/>
                <a:gd name="connisteX53" fmla="*/ 1119464 w 2792054"/>
                <a:gd name="connsiteY53" fmla="*/ 793940 h 881361"/>
                <a:gd name="connisteX54" fmla="*/ 1188679 w 2792054"/>
                <a:gd name="connsiteY54" fmla="*/ 821245 h 881361"/>
                <a:gd name="connisteX55" fmla="*/ 1257259 w 2792054"/>
                <a:gd name="connsiteY55" fmla="*/ 835215 h 881361"/>
                <a:gd name="connisteX56" fmla="*/ 1326474 w 2792054"/>
                <a:gd name="connsiteY56" fmla="*/ 862520 h 881361"/>
                <a:gd name="connisteX57" fmla="*/ 1395689 w 2792054"/>
                <a:gd name="connsiteY57" fmla="*/ 876490 h 881361"/>
                <a:gd name="connisteX58" fmla="*/ 1422994 w 2792054"/>
                <a:gd name="connsiteY58" fmla="*/ 793940 h 881361"/>
                <a:gd name="connisteX59" fmla="*/ 1395689 w 2792054"/>
                <a:gd name="connsiteY59" fmla="*/ 724725 h 881361"/>
                <a:gd name="connisteX60" fmla="*/ 1381719 w 2792054"/>
                <a:gd name="connsiteY60" fmla="*/ 655510 h 881361"/>
                <a:gd name="connisteX61" fmla="*/ 1450934 w 2792054"/>
                <a:gd name="connsiteY61" fmla="*/ 655510 h 881361"/>
                <a:gd name="connisteX62" fmla="*/ 1519514 w 2792054"/>
                <a:gd name="connsiteY62" fmla="*/ 655510 h 881361"/>
                <a:gd name="connisteX63" fmla="*/ 1602699 w 2792054"/>
                <a:gd name="connsiteY63" fmla="*/ 669480 h 881361"/>
                <a:gd name="connisteX64" fmla="*/ 1671279 w 2792054"/>
                <a:gd name="connsiteY64" fmla="*/ 628205 h 881361"/>
                <a:gd name="connisteX65" fmla="*/ 1740494 w 2792054"/>
                <a:gd name="connsiteY65" fmla="*/ 628205 h 881361"/>
                <a:gd name="connisteX66" fmla="*/ 1809709 w 2792054"/>
                <a:gd name="connsiteY66" fmla="*/ 642175 h 881361"/>
                <a:gd name="connisteX67" fmla="*/ 1878289 w 2792054"/>
                <a:gd name="connsiteY67" fmla="*/ 642175 h 881361"/>
                <a:gd name="connisteX68" fmla="*/ 1947504 w 2792054"/>
                <a:gd name="connsiteY68" fmla="*/ 642175 h 881361"/>
                <a:gd name="connisteX69" fmla="*/ 2016719 w 2792054"/>
                <a:gd name="connsiteY69" fmla="*/ 642175 h 881361"/>
                <a:gd name="connisteX70" fmla="*/ 2099269 w 2792054"/>
                <a:gd name="connsiteY70" fmla="*/ 628205 h 881361"/>
                <a:gd name="connisteX71" fmla="*/ 2168484 w 2792054"/>
                <a:gd name="connsiteY71" fmla="*/ 642175 h 881361"/>
                <a:gd name="connisteX72" fmla="*/ 2251034 w 2792054"/>
                <a:gd name="connsiteY72" fmla="*/ 642175 h 881361"/>
                <a:gd name="connisteX73" fmla="*/ 2320249 w 2792054"/>
                <a:gd name="connsiteY73" fmla="*/ 642175 h 881361"/>
                <a:gd name="connisteX74" fmla="*/ 2389464 w 2792054"/>
                <a:gd name="connsiteY74" fmla="*/ 642175 h 881361"/>
                <a:gd name="connisteX75" fmla="*/ 2458679 w 2792054"/>
                <a:gd name="connsiteY75" fmla="*/ 642175 h 881361"/>
                <a:gd name="connisteX76" fmla="*/ 2527259 w 2792054"/>
                <a:gd name="connsiteY76" fmla="*/ 683450 h 881361"/>
                <a:gd name="connisteX77" fmla="*/ 2596474 w 2792054"/>
                <a:gd name="connsiteY77" fmla="*/ 724725 h 881361"/>
                <a:gd name="connisteX78" fmla="*/ 2665689 w 2792054"/>
                <a:gd name="connsiteY78" fmla="*/ 724725 h 881361"/>
                <a:gd name="connisteX79" fmla="*/ 2734269 w 2792054"/>
                <a:gd name="connsiteY79" fmla="*/ 696785 h 881361"/>
                <a:gd name="connisteX80" fmla="*/ 2762209 w 2792054"/>
                <a:gd name="connsiteY80" fmla="*/ 628205 h 881361"/>
                <a:gd name="connisteX81" fmla="*/ 2776179 w 2792054"/>
                <a:gd name="connsiteY81" fmla="*/ 558990 h 881361"/>
                <a:gd name="connisteX82" fmla="*/ 2789514 w 2792054"/>
                <a:gd name="connsiteY82" fmla="*/ 489775 h 881361"/>
                <a:gd name="connisteX83" fmla="*/ 2789514 w 2792054"/>
                <a:gd name="connsiteY83" fmla="*/ 407225 h 881361"/>
                <a:gd name="connisteX84" fmla="*/ 2789514 w 2792054"/>
                <a:gd name="connsiteY84" fmla="*/ 338010 h 881361"/>
                <a:gd name="connisteX85" fmla="*/ 2762209 w 2792054"/>
                <a:gd name="connsiteY85" fmla="*/ 255460 h 881361"/>
                <a:gd name="connisteX86" fmla="*/ 2692994 w 2792054"/>
                <a:gd name="connsiteY86" fmla="*/ 282765 h 881361"/>
                <a:gd name="connisteX87" fmla="*/ 2623779 w 2792054"/>
                <a:gd name="connsiteY87" fmla="*/ 296735 h 881361"/>
                <a:gd name="connisteX88" fmla="*/ 2555199 w 2792054"/>
                <a:gd name="connsiteY88" fmla="*/ 282765 h 881361"/>
                <a:gd name="connisteX89" fmla="*/ 2485984 w 2792054"/>
                <a:gd name="connsiteY89" fmla="*/ 282765 h 881361"/>
                <a:gd name="connisteX90" fmla="*/ 2416769 w 2792054"/>
                <a:gd name="connsiteY90" fmla="*/ 324675 h 881361"/>
                <a:gd name="connisteX91" fmla="*/ 2348189 w 2792054"/>
                <a:gd name="connsiteY91" fmla="*/ 310705 h 881361"/>
                <a:gd name="connisteX92" fmla="*/ 2278974 w 2792054"/>
                <a:gd name="connsiteY92" fmla="*/ 269430 h 881361"/>
                <a:gd name="connisteX93" fmla="*/ 2209759 w 2792054"/>
                <a:gd name="connsiteY93" fmla="*/ 296735 h 881361"/>
                <a:gd name="connisteX94" fmla="*/ 2141179 w 2792054"/>
                <a:gd name="connsiteY94" fmla="*/ 324675 h 881361"/>
                <a:gd name="connisteX95" fmla="*/ 2071964 w 2792054"/>
                <a:gd name="connsiteY95" fmla="*/ 296735 h 8813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Lst>
              <a:rect l="l" t="t" r="r" b="b"/>
              <a:pathLst>
                <a:path w="2792055" h="881362">
                  <a:moveTo>
                    <a:pt x="2168485" y="296735"/>
                  </a:moveTo>
                  <a:cubicBezTo>
                    <a:pt x="2155785" y="296735"/>
                    <a:pt x="2126575" y="296735"/>
                    <a:pt x="2099270" y="296735"/>
                  </a:cubicBezTo>
                  <a:cubicBezTo>
                    <a:pt x="2071965" y="296735"/>
                    <a:pt x="2057995" y="296735"/>
                    <a:pt x="2030690" y="296735"/>
                  </a:cubicBezTo>
                  <a:cubicBezTo>
                    <a:pt x="2003385" y="296735"/>
                    <a:pt x="1989415" y="296735"/>
                    <a:pt x="1961475" y="296735"/>
                  </a:cubicBezTo>
                  <a:cubicBezTo>
                    <a:pt x="1933535" y="296735"/>
                    <a:pt x="1919565" y="296735"/>
                    <a:pt x="1892260" y="296735"/>
                  </a:cubicBezTo>
                  <a:cubicBezTo>
                    <a:pt x="1864955" y="296735"/>
                    <a:pt x="1854160" y="288480"/>
                    <a:pt x="1823680" y="296735"/>
                  </a:cubicBezTo>
                  <a:cubicBezTo>
                    <a:pt x="1793200" y="304990"/>
                    <a:pt x="1773515" y="338010"/>
                    <a:pt x="1740495" y="338010"/>
                  </a:cubicBezTo>
                  <a:cubicBezTo>
                    <a:pt x="1707475" y="338010"/>
                    <a:pt x="1688425" y="307530"/>
                    <a:pt x="1657945" y="296735"/>
                  </a:cubicBezTo>
                  <a:cubicBezTo>
                    <a:pt x="1627465" y="285940"/>
                    <a:pt x="1616670" y="288480"/>
                    <a:pt x="1588730" y="282765"/>
                  </a:cubicBezTo>
                  <a:cubicBezTo>
                    <a:pt x="1560790" y="277050"/>
                    <a:pt x="1546820" y="283400"/>
                    <a:pt x="1519515" y="269430"/>
                  </a:cubicBezTo>
                  <a:cubicBezTo>
                    <a:pt x="1492210" y="255460"/>
                    <a:pt x="1478240" y="233870"/>
                    <a:pt x="1450935" y="214185"/>
                  </a:cubicBezTo>
                  <a:cubicBezTo>
                    <a:pt x="1423630" y="194500"/>
                    <a:pt x="1409660" y="191960"/>
                    <a:pt x="1381720" y="172275"/>
                  </a:cubicBezTo>
                  <a:cubicBezTo>
                    <a:pt x="1353780" y="152590"/>
                    <a:pt x="1326475" y="141795"/>
                    <a:pt x="1312505" y="117030"/>
                  </a:cubicBezTo>
                  <a:cubicBezTo>
                    <a:pt x="1298535" y="92265"/>
                    <a:pt x="1326475" y="70675"/>
                    <a:pt x="1312505" y="48450"/>
                  </a:cubicBezTo>
                  <a:cubicBezTo>
                    <a:pt x="1298535" y="26225"/>
                    <a:pt x="1273770" y="15430"/>
                    <a:pt x="1243290" y="7175"/>
                  </a:cubicBezTo>
                  <a:cubicBezTo>
                    <a:pt x="1212810" y="-1080"/>
                    <a:pt x="1191220" y="-3620"/>
                    <a:pt x="1160740" y="7175"/>
                  </a:cubicBezTo>
                  <a:cubicBezTo>
                    <a:pt x="1130260" y="17970"/>
                    <a:pt x="1118830" y="56070"/>
                    <a:pt x="1091525" y="61785"/>
                  </a:cubicBezTo>
                  <a:cubicBezTo>
                    <a:pt x="1064220" y="67500"/>
                    <a:pt x="1050250" y="42735"/>
                    <a:pt x="1022945" y="34480"/>
                  </a:cubicBezTo>
                  <a:cubicBezTo>
                    <a:pt x="995640" y="26225"/>
                    <a:pt x="981670" y="20510"/>
                    <a:pt x="953730" y="20510"/>
                  </a:cubicBezTo>
                  <a:cubicBezTo>
                    <a:pt x="925790" y="20510"/>
                    <a:pt x="911820" y="31940"/>
                    <a:pt x="884515" y="34480"/>
                  </a:cubicBezTo>
                  <a:cubicBezTo>
                    <a:pt x="857210" y="37020"/>
                    <a:pt x="843240" y="40195"/>
                    <a:pt x="815935" y="34480"/>
                  </a:cubicBezTo>
                  <a:cubicBezTo>
                    <a:pt x="788630" y="28765"/>
                    <a:pt x="774660" y="7175"/>
                    <a:pt x="746720" y="7175"/>
                  </a:cubicBezTo>
                  <a:cubicBezTo>
                    <a:pt x="718780" y="7175"/>
                    <a:pt x="705445" y="28765"/>
                    <a:pt x="677505" y="34480"/>
                  </a:cubicBezTo>
                  <a:cubicBezTo>
                    <a:pt x="649565" y="40195"/>
                    <a:pt x="638770" y="34480"/>
                    <a:pt x="608290" y="34480"/>
                  </a:cubicBezTo>
                  <a:cubicBezTo>
                    <a:pt x="577810" y="34480"/>
                    <a:pt x="556220" y="34480"/>
                    <a:pt x="525740" y="34480"/>
                  </a:cubicBezTo>
                  <a:cubicBezTo>
                    <a:pt x="495260" y="34480"/>
                    <a:pt x="483830" y="40195"/>
                    <a:pt x="456525" y="34480"/>
                  </a:cubicBezTo>
                  <a:cubicBezTo>
                    <a:pt x="429220" y="28765"/>
                    <a:pt x="404455" y="-1080"/>
                    <a:pt x="387945" y="7175"/>
                  </a:cubicBezTo>
                  <a:cubicBezTo>
                    <a:pt x="371435" y="15430"/>
                    <a:pt x="390485" y="64960"/>
                    <a:pt x="373975" y="75755"/>
                  </a:cubicBezTo>
                  <a:cubicBezTo>
                    <a:pt x="357465" y="86550"/>
                    <a:pt x="332065" y="59245"/>
                    <a:pt x="304760" y="61785"/>
                  </a:cubicBezTo>
                  <a:cubicBezTo>
                    <a:pt x="277455" y="64325"/>
                    <a:pt x="263485" y="87185"/>
                    <a:pt x="236180" y="89725"/>
                  </a:cubicBezTo>
                  <a:cubicBezTo>
                    <a:pt x="208875" y="92265"/>
                    <a:pt x="197445" y="89725"/>
                    <a:pt x="166965" y="75755"/>
                  </a:cubicBezTo>
                  <a:cubicBezTo>
                    <a:pt x="136485" y="61785"/>
                    <a:pt x="114260" y="28765"/>
                    <a:pt x="83780" y="20510"/>
                  </a:cubicBezTo>
                  <a:cubicBezTo>
                    <a:pt x="53300" y="12255"/>
                    <a:pt x="31710" y="17970"/>
                    <a:pt x="15200" y="34480"/>
                  </a:cubicBezTo>
                  <a:cubicBezTo>
                    <a:pt x="-1310" y="50990"/>
                    <a:pt x="-1310" y="73215"/>
                    <a:pt x="1230" y="103695"/>
                  </a:cubicBezTo>
                  <a:cubicBezTo>
                    <a:pt x="3770" y="134175"/>
                    <a:pt x="17740" y="155765"/>
                    <a:pt x="28535" y="186245"/>
                  </a:cubicBezTo>
                  <a:cubicBezTo>
                    <a:pt x="39330" y="216725"/>
                    <a:pt x="53935" y="227520"/>
                    <a:pt x="56475" y="255460"/>
                  </a:cubicBezTo>
                  <a:cubicBezTo>
                    <a:pt x="59015" y="283400"/>
                    <a:pt x="45045" y="294195"/>
                    <a:pt x="42505" y="324675"/>
                  </a:cubicBezTo>
                  <a:cubicBezTo>
                    <a:pt x="39965" y="355155"/>
                    <a:pt x="25995" y="390715"/>
                    <a:pt x="42505" y="407225"/>
                  </a:cubicBezTo>
                  <a:cubicBezTo>
                    <a:pt x="59015" y="423735"/>
                    <a:pt x="106640" y="393255"/>
                    <a:pt x="125690" y="407225"/>
                  </a:cubicBezTo>
                  <a:cubicBezTo>
                    <a:pt x="144740" y="421195"/>
                    <a:pt x="122515" y="451675"/>
                    <a:pt x="139025" y="476440"/>
                  </a:cubicBezTo>
                  <a:cubicBezTo>
                    <a:pt x="155535" y="501205"/>
                    <a:pt x="180300" y="509460"/>
                    <a:pt x="208240" y="531685"/>
                  </a:cubicBezTo>
                  <a:cubicBezTo>
                    <a:pt x="236180" y="553910"/>
                    <a:pt x="250150" y="576135"/>
                    <a:pt x="277455" y="586930"/>
                  </a:cubicBezTo>
                  <a:cubicBezTo>
                    <a:pt x="304760" y="597725"/>
                    <a:pt x="318730" y="572960"/>
                    <a:pt x="346035" y="586930"/>
                  </a:cubicBezTo>
                  <a:cubicBezTo>
                    <a:pt x="373340" y="600900"/>
                    <a:pt x="384770" y="641540"/>
                    <a:pt x="415250" y="655510"/>
                  </a:cubicBezTo>
                  <a:cubicBezTo>
                    <a:pt x="445730" y="669480"/>
                    <a:pt x="467955" y="655510"/>
                    <a:pt x="498435" y="655510"/>
                  </a:cubicBezTo>
                  <a:cubicBezTo>
                    <a:pt x="528915" y="655510"/>
                    <a:pt x="539710" y="655510"/>
                    <a:pt x="567015" y="655510"/>
                  </a:cubicBezTo>
                  <a:cubicBezTo>
                    <a:pt x="594320" y="655510"/>
                    <a:pt x="608290" y="655510"/>
                    <a:pt x="636230" y="655510"/>
                  </a:cubicBezTo>
                  <a:cubicBezTo>
                    <a:pt x="664170" y="655510"/>
                    <a:pt x="678140" y="649795"/>
                    <a:pt x="705445" y="655510"/>
                  </a:cubicBezTo>
                  <a:cubicBezTo>
                    <a:pt x="732750" y="661225"/>
                    <a:pt x="746720" y="666940"/>
                    <a:pt x="774025" y="683450"/>
                  </a:cubicBezTo>
                  <a:cubicBezTo>
                    <a:pt x="801330" y="699960"/>
                    <a:pt x="815300" y="719645"/>
                    <a:pt x="843240" y="738695"/>
                  </a:cubicBezTo>
                  <a:cubicBezTo>
                    <a:pt x="871180" y="757745"/>
                    <a:pt x="885150" y="771715"/>
                    <a:pt x="912455" y="779970"/>
                  </a:cubicBezTo>
                  <a:cubicBezTo>
                    <a:pt x="939760" y="788225"/>
                    <a:pt x="953730" y="779970"/>
                    <a:pt x="981035" y="779970"/>
                  </a:cubicBezTo>
                  <a:cubicBezTo>
                    <a:pt x="1008340" y="779970"/>
                    <a:pt x="1022310" y="777430"/>
                    <a:pt x="1050250" y="779970"/>
                  </a:cubicBezTo>
                  <a:cubicBezTo>
                    <a:pt x="1078190" y="782510"/>
                    <a:pt x="1091525" y="785685"/>
                    <a:pt x="1119465" y="793940"/>
                  </a:cubicBezTo>
                  <a:cubicBezTo>
                    <a:pt x="1147405" y="802195"/>
                    <a:pt x="1161375" y="812990"/>
                    <a:pt x="1188680" y="821245"/>
                  </a:cubicBezTo>
                  <a:cubicBezTo>
                    <a:pt x="1215985" y="829500"/>
                    <a:pt x="1229955" y="826960"/>
                    <a:pt x="1257260" y="835215"/>
                  </a:cubicBezTo>
                  <a:cubicBezTo>
                    <a:pt x="1284565" y="843470"/>
                    <a:pt x="1298535" y="854265"/>
                    <a:pt x="1326475" y="862520"/>
                  </a:cubicBezTo>
                  <a:cubicBezTo>
                    <a:pt x="1354415" y="870775"/>
                    <a:pt x="1376640" y="890460"/>
                    <a:pt x="1395690" y="876490"/>
                  </a:cubicBezTo>
                  <a:cubicBezTo>
                    <a:pt x="1414740" y="862520"/>
                    <a:pt x="1422995" y="824420"/>
                    <a:pt x="1422995" y="793940"/>
                  </a:cubicBezTo>
                  <a:cubicBezTo>
                    <a:pt x="1422995" y="763460"/>
                    <a:pt x="1403945" y="752665"/>
                    <a:pt x="1395690" y="724725"/>
                  </a:cubicBezTo>
                  <a:cubicBezTo>
                    <a:pt x="1387435" y="696785"/>
                    <a:pt x="1370925" y="669480"/>
                    <a:pt x="1381720" y="655510"/>
                  </a:cubicBezTo>
                  <a:cubicBezTo>
                    <a:pt x="1392515" y="641540"/>
                    <a:pt x="1423630" y="655510"/>
                    <a:pt x="1450935" y="655510"/>
                  </a:cubicBezTo>
                  <a:cubicBezTo>
                    <a:pt x="1478240" y="655510"/>
                    <a:pt x="1489035" y="652970"/>
                    <a:pt x="1519515" y="655510"/>
                  </a:cubicBezTo>
                  <a:cubicBezTo>
                    <a:pt x="1549995" y="658050"/>
                    <a:pt x="1572220" y="675195"/>
                    <a:pt x="1602700" y="669480"/>
                  </a:cubicBezTo>
                  <a:cubicBezTo>
                    <a:pt x="1633180" y="663765"/>
                    <a:pt x="1643975" y="636460"/>
                    <a:pt x="1671280" y="628205"/>
                  </a:cubicBezTo>
                  <a:cubicBezTo>
                    <a:pt x="1698585" y="619950"/>
                    <a:pt x="1712555" y="625665"/>
                    <a:pt x="1740495" y="628205"/>
                  </a:cubicBezTo>
                  <a:cubicBezTo>
                    <a:pt x="1768435" y="630745"/>
                    <a:pt x="1782405" y="639635"/>
                    <a:pt x="1809710" y="642175"/>
                  </a:cubicBezTo>
                  <a:cubicBezTo>
                    <a:pt x="1837015" y="644715"/>
                    <a:pt x="1850985" y="642175"/>
                    <a:pt x="1878290" y="642175"/>
                  </a:cubicBezTo>
                  <a:cubicBezTo>
                    <a:pt x="1905595" y="642175"/>
                    <a:pt x="1919565" y="642175"/>
                    <a:pt x="1947505" y="642175"/>
                  </a:cubicBezTo>
                  <a:cubicBezTo>
                    <a:pt x="1975445" y="642175"/>
                    <a:pt x="1986240" y="644715"/>
                    <a:pt x="2016720" y="642175"/>
                  </a:cubicBezTo>
                  <a:cubicBezTo>
                    <a:pt x="2047200" y="639635"/>
                    <a:pt x="2068790" y="628205"/>
                    <a:pt x="2099270" y="628205"/>
                  </a:cubicBezTo>
                  <a:cubicBezTo>
                    <a:pt x="2129750" y="628205"/>
                    <a:pt x="2138005" y="639635"/>
                    <a:pt x="2168485" y="642175"/>
                  </a:cubicBezTo>
                  <a:cubicBezTo>
                    <a:pt x="2198965" y="644715"/>
                    <a:pt x="2220555" y="642175"/>
                    <a:pt x="2251035" y="642175"/>
                  </a:cubicBezTo>
                  <a:cubicBezTo>
                    <a:pt x="2281515" y="642175"/>
                    <a:pt x="2292310" y="642175"/>
                    <a:pt x="2320250" y="642175"/>
                  </a:cubicBezTo>
                  <a:cubicBezTo>
                    <a:pt x="2348190" y="642175"/>
                    <a:pt x="2361525" y="642175"/>
                    <a:pt x="2389465" y="642175"/>
                  </a:cubicBezTo>
                  <a:cubicBezTo>
                    <a:pt x="2417405" y="642175"/>
                    <a:pt x="2431375" y="633920"/>
                    <a:pt x="2458680" y="642175"/>
                  </a:cubicBezTo>
                  <a:cubicBezTo>
                    <a:pt x="2485985" y="650430"/>
                    <a:pt x="2499955" y="666940"/>
                    <a:pt x="2527260" y="683450"/>
                  </a:cubicBezTo>
                  <a:cubicBezTo>
                    <a:pt x="2554565" y="699960"/>
                    <a:pt x="2568535" y="716470"/>
                    <a:pt x="2596475" y="724725"/>
                  </a:cubicBezTo>
                  <a:cubicBezTo>
                    <a:pt x="2624415" y="732980"/>
                    <a:pt x="2638385" y="730440"/>
                    <a:pt x="2665690" y="724725"/>
                  </a:cubicBezTo>
                  <a:cubicBezTo>
                    <a:pt x="2692995" y="719010"/>
                    <a:pt x="2715220" y="715835"/>
                    <a:pt x="2734270" y="696785"/>
                  </a:cubicBezTo>
                  <a:cubicBezTo>
                    <a:pt x="2753320" y="677735"/>
                    <a:pt x="2753955" y="655510"/>
                    <a:pt x="2762210" y="628205"/>
                  </a:cubicBezTo>
                  <a:cubicBezTo>
                    <a:pt x="2770465" y="600900"/>
                    <a:pt x="2770465" y="586930"/>
                    <a:pt x="2776180" y="558990"/>
                  </a:cubicBezTo>
                  <a:cubicBezTo>
                    <a:pt x="2781895" y="531050"/>
                    <a:pt x="2786975" y="520255"/>
                    <a:pt x="2789515" y="489775"/>
                  </a:cubicBezTo>
                  <a:cubicBezTo>
                    <a:pt x="2792055" y="459295"/>
                    <a:pt x="2789515" y="437705"/>
                    <a:pt x="2789515" y="407225"/>
                  </a:cubicBezTo>
                  <a:cubicBezTo>
                    <a:pt x="2789515" y="376745"/>
                    <a:pt x="2795230" y="368490"/>
                    <a:pt x="2789515" y="338010"/>
                  </a:cubicBezTo>
                  <a:cubicBezTo>
                    <a:pt x="2783800" y="307530"/>
                    <a:pt x="2781260" y="266255"/>
                    <a:pt x="2762210" y="255460"/>
                  </a:cubicBezTo>
                  <a:cubicBezTo>
                    <a:pt x="2743160" y="244665"/>
                    <a:pt x="2720935" y="274510"/>
                    <a:pt x="2692995" y="282765"/>
                  </a:cubicBezTo>
                  <a:cubicBezTo>
                    <a:pt x="2665055" y="291020"/>
                    <a:pt x="2651085" y="296735"/>
                    <a:pt x="2623780" y="296735"/>
                  </a:cubicBezTo>
                  <a:cubicBezTo>
                    <a:pt x="2596475" y="296735"/>
                    <a:pt x="2582505" y="285305"/>
                    <a:pt x="2555200" y="282765"/>
                  </a:cubicBezTo>
                  <a:cubicBezTo>
                    <a:pt x="2527895" y="280225"/>
                    <a:pt x="2513925" y="274510"/>
                    <a:pt x="2485985" y="282765"/>
                  </a:cubicBezTo>
                  <a:cubicBezTo>
                    <a:pt x="2458045" y="291020"/>
                    <a:pt x="2444075" y="318960"/>
                    <a:pt x="2416770" y="324675"/>
                  </a:cubicBezTo>
                  <a:cubicBezTo>
                    <a:pt x="2389465" y="330390"/>
                    <a:pt x="2375495" y="321500"/>
                    <a:pt x="2348190" y="310705"/>
                  </a:cubicBezTo>
                  <a:cubicBezTo>
                    <a:pt x="2320885" y="299910"/>
                    <a:pt x="2306915" y="271970"/>
                    <a:pt x="2278975" y="269430"/>
                  </a:cubicBezTo>
                  <a:cubicBezTo>
                    <a:pt x="2251035" y="266890"/>
                    <a:pt x="2237065" y="285940"/>
                    <a:pt x="2209760" y="296735"/>
                  </a:cubicBezTo>
                  <a:cubicBezTo>
                    <a:pt x="2182455" y="307530"/>
                    <a:pt x="2168485" y="324675"/>
                    <a:pt x="2141180" y="324675"/>
                  </a:cubicBezTo>
                  <a:cubicBezTo>
                    <a:pt x="2113875" y="324675"/>
                    <a:pt x="2084665" y="303085"/>
                    <a:pt x="2071965" y="296735"/>
                  </a:cubicBezTo>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11058" y="5162"/>
              <a:ext cx="2883" cy="1121"/>
            </a:xfrm>
            <a:custGeom>
              <a:avLst/>
              <a:gdLst>
                <a:gd name="connisteX0" fmla="*/ 86387 w 1830521"/>
                <a:gd name="connsiteY0" fmla="*/ 13970 h 711897"/>
                <a:gd name="connisteX1" fmla="*/ 17172 w 1830521"/>
                <a:gd name="connsiteY1" fmla="*/ 13970 h 711897"/>
                <a:gd name="connisteX2" fmla="*/ 3202 w 1830521"/>
                <a:gd name="connsiteY2" fmla="*/ 83185 h 711897"/>
                <a:gd name="connisteX3" fmla="*/ 3202 w 1830521"/>
                <a:gd name="connsiteY3" fmla="*/ 151765 h 711897"/>
                <a:gd name="connisteX4" fmla="*/ 31142 w 1830521"/>
                <a:gd name="connsiteY4" fmla="*/ 220980 h 711897"/>
                <a:gd name="connisteX5" fmla="*/ 45112 w 1830521"/>
                <a:gd name="connsiteY5" fmla="*/ 290195 h 711897"/>
                <a:gd name="connisteX6" fmla="*/ 45112 w 1830521"/>
                <a:gd name="connsiteY6" fmla="*/ 358775 h 711897"/>
                <a:gd name="connisteX7" fmla="*/ 45112 w 1830521"/>
                <a:gd name="connsiteY7" fmla="*/ 427990 h 711897"/>
                <a:gd name="connisteX8" fmla="*/ 45112 w 1830521"/>
                <a:gd name="connsiteY8" fmla="*/ 497205 h 711897"/>
                <a:gd name="connisteX9" fmla="*/ 45112 w 1830521"/>
                <a:gd name="connsiteY9" fmla="*/ 579755 h 711897"/>
                <a:gd name="connisteX10" fmla="*/ 113692 w 1830521"/>
                <a:gd name="connsiteY10" fmla="*/ 607695 h 711897"/>
                <a:gd name="connisteX11" fmla="*/ 182907 w 1830521"/>
                <a:gd name="connsiteY11" fmla="*/ 621030 h 711897"/>
                <a:gd name="connisteX12" fmla="*/ 252122 w 1830521"/>
                <a:gd name="connsiteY12" fmla="*/ 579755 h 711897"/>
                <a:gd name="connisteX13" fmla="*/ 320702 w 1830521"/>
                <a:gd name="connsiteY13" fmla="*/ 565785 h 711897"/>
                <a:gd name="connisteX14" fmla="*/ 403887 w 1830521"/>
                <a:gd name="connsiteY14" fmla="*/ 565785 h 711897"/>
                <a:gd name="connisteX15" fmla="*/ 473102 w 1830521"/>
                <a:gd name="connsiteY15" fmla="*/ 579755 h 711897"/>
                <a:gd name="connisteX16" fmla="*/ 541682 w 1830521"/>
                <a:gd name="connsiteY16" fmla="*/ 579755 h 711897"/>
                <a:gd name="connisteX17" fmla="*/ 610897 w 1830521"/>
                <a:gd name="connsiteY17" fmla="*/ 579755 h 711897"/>
                <a:gd name="connisteX18" fmla="*/ 666142 w 1830521"/>
                <a:gd name="connsiteY18" fmla="*/ 648970 h 711897"/>
                <a:gd name="connisteX19" fmla="*/ 735357 w 1830521"/>
                <a:gd name="connsiteY19" fmla="*/ 662940 h 711897"/>
                <a:gd name="connisteX20" fmla="*/ 803937 w 1830521"/>
                <a:gd name="connsiteY20" fmla="*/ 662940 h 711897"/>
                <a:gd name="connisteX21" fmla="*/ 873152 w 1830521"/>
                <a:gd name="connsiteY21" fmla="*/ 662940 h 711897"/>
                <a:gd name="connisteX22" fmla="*/ 955702 w 1830521"/>
                <a:gd name="connsiteY22" fmla="*/ 662940 h 711897"/>
                <a:gd name="connisteX23" fmla="*/ 1024917 w 1830521"/>
                <a:gd name="connsiteY23" fmla="*/ 648970 h 711897"/>
                <a:gd name="connisteX24" fmla="*/ 1094132 w 1830521"/>
                <a:gd name="connsiteY24" fmla="*/ 635000 h 711897"/>
                <a:gd name="connisteX25" fmla="*/ 1176682 w 1830521"/>
                <a:gd name="connsiteY25" fmla="*/ 635000 h 711897"/>
                <a:gd name="connisteX26" fmla="*/ 1245897 w 1830521"/>
                <a:gd name="connsiteY26" fmla="*/ 648970 h 711897"/>
                <a:gd name="connisteX27" fmla="*/ 1328447 w 1830521"/>
                <a:gd name="connsiteY27" fmla="*/ 676275 h 711897"/>
                <a:gd name="connisteX28" fmla="*/ 1397662 w 1830521"/>
                <a:gd name="connsiteY28" fmla="*/ 704215 h 711897"/>
                <a:gd name="connisteX29" fmla="*/ 1480847 w 1830521"/>
                <a:gd name="connsiteY29" fmla="*/ 704215 h 711897"/>
                <a:gd name="connisteX30" fmla="*/ 1536092 w 1830521"/>
                <a:gd name="connsiteY30" fmla="*/ 635000 h 711897"/>
                <a:gd name="connisteX31" fmla="*/ 1604672 w 1830521"/>
                <a:gd name="connsiteY31" fmla="*/ 635000 h 711897"/>
                <a:gd name="connisteX32" fmla="*/ 1673887 w 1830521"/>
                <a:gd name="connsiteY32" fmla="*/ 662940 h 711897"/>
                <a:gd name="connisteX33" fmla="*/ 1743102 w 1830521"/>
                <a:gd name="connsiteY33" fmla="*/ 690245 h 711897"/>
                <a:gd name="connisteX34" fmla="*/ 1811682 w 1830521"/>
                <a:gd name="connsiteY34" fmla="*/ 635000 h 711897"/>
                <a:gd name="connisteX35" fmla="*/ 1825652 w 1830521"/>
                <a:gd name="connsiteY35" fmla="*/ 565785 h 711897"/>
                <a:gd name="connisteX36" fmla="*/ 1756437 w 1830521"/>
                <a:gd name="connsiteY36" fmla="*/ 552450 h 711897"/>
                <a:gd name="connisteX37" fmla="*/ 1687857 w 1830521"/>
                <a:gd name="connsiteY37" fmla="*/ 510540 h 711897"/>
                <a:gd name="connisteX38" fmla="*/ 1618642 w 1830521"/>
                <a:gd name="connsiteY38" fmla="*/ 524510 h 711897"/>
                <a:gd name="connisteX39" fmla="*/ 1549427 w 1830521"/>
                <a:gd name="connsiteY39" fmla="*/ 538480 h 711897"/>
                <a:gd name="connisteX40" fmla="*/ 1480847 w 1830521"/>
                <a:gd name="connsiteY40" fmla="*/ 524510 h 711897"/>
                <a:gd name="connisteX41" fmla="*/ 1411632 w 1830521"/>
                <a:gd name="connsiteY41" fmla="*/ 469265 h 711897"/>
                <a:gd name="connisteX42" fmla="*/ 1452907 w 1830521"/>
                <a:gd name="connsiteY42" fmla="*/ 400685 h 711897"/>
                <a:gd name="connisteX43" fmla="*/ 1397662 w 1830521"/>
                <a:gd name="connsiteY43" fmla="*/ 331470 h 711897"/>
                <a:gd name="connisteX44" fmla="*/ 1328447 w 1830521"/>
                <a:gd name="connsiteY44" fmla="*/ 317500 h 711897"/>
                <a:gd name="connisteX45" fmla="*/ 1259867 w 1830521"/>
                <a:gd name="connsiteY45" fmla="*/ 317500 h 711897"/>
                <a:gd name="connisteX46" fmla="*/ 1190652 w 1830521"/>
                <a:gd name="connsiteY46" fmla="*/ 317500 h 711897"/>
                <a:gd name="connisteX47" fmla="*/ 1121437 w 1830521"/>
                <a:gd name="connsiteY47" fmla="*/ 290195 h 711897"/>
                <a:gd name="connisteX48" fmla="*/ 1052857 w 1830521"/>
                <a:gd name="connsiteY48" fmla="*/ 290195 h 711897"/>
                <a:gd name="connisteX49" fmla="*/ 983642 w 1830521"/>
                <a:gd name="connsiteY49" fmla="*/ 262255 h 711897"/>
                <a:gd name="connisteX50" fmla="*/ 914427 w 1830521"/>
                <a:gd name="connsiteY50" fmla="*/ 248285 h 711897"/>
                <a:gd name="connisteX51" fmla="*/ 845847 w 1830521"/>
                <a:gd name="connsiteY51" fmla="*/ 234950 h 711897"/>
                <a:gd name="connisteX52" fmla="*/ 762662 w 1830521"/>
                <a:gd name="connsiteY52" fmla="*/ 262255 h 711897"/>
                <a:gd name="connisteX53" fmla="*/ 707417 w 1830521"/>
                <a:gd name="connsiteY53" fmla="*/ 193040 h 711897"/>
                <a:gd name="connisteX54" fmla="*/ 707417 w 1830521"/>
                <a:gd name="connsiteY54" fmla="*/ 124460 h 711897"/>
                <a:gd name="connisteX55" fmla="*/ 638202 w 1830521"/>
                <a:gd name="connsiteY55" fmla="*/ 96520 h 711897"/>
                <a:gd name="connisteX56" fmla="*/ 569622 w 1830521"/>
                <a:gd name="connsiteY56" fmla="*/ 110490 h 711897"/>
                <a:gd name="connisteX57" fmla="*/ 500407 w 1830521"/>
                <a:gd name="connsiteY57" fmla="*/ 124460 h 711897"/>
                <a:gd name="connisteX58" fmla="*/ 431192 w 1830521"/>
                <a:gd name="connsiteY58" fmla="*/ 96520 h 711897"/>
                <a:gd name="connisteX59" fmla="*/ 348642 w 1830521"/>
                <a:gd name="connsiteY59" fmla="*/ 83185 h 711897"/>
                <a:gd name="connisteX60" fmla="*/ 279427 w 1830521"/>
                <a:gd name="connsiteY60" fmla="*/ 69215 h 711897"/>
                <a:gd name="connisteX61" fmla="*/ 210847 w 1830521"/>
                <a:gd name="connsiteY61" fmla="*/ 41275 h 711897"/>
                <a:gd name="connisteX62" fmla="*/ 127662 w 1830521"/>
                <a:gd name="connsiteY62" fmla="*/ 41275 h 711897"/>
                <a:gd name="connisteX63" fmla="*/ 58447 w 1830521"/>
                <a:gd name="connsiteY63" fmla="*/ 0 h 7118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Lst>
              <a:rect l="l" t="t" r="r" b="b"/>
              <a:pathLst>
                <a:path w="1830522" h="711897">
                  <a:moveTo>
                    <a:pt x="86388" y="13970"/>
                  </a:moveTo>
                  <a:cubicBezTo>
                    <a:pt x="73053" y="12700"/>
                    <a:pt x="33683" y="0"/>
                    <a:pt x="17173" y="13970"/>
                  </a:cubicBezTo>
                  <a:cubicBezTo>
                    <a:pt x="663" y="27940"/>
                    <a:pt x="5743" y="55880"/>
                    <a:pt x="3203" y="83185"/>
                  </a:cubicBezTo>
                  <a:cubicBezTo>
                    <a:pt x="663" y="110490"/>
                    <a:pt x="-2512" y="124460"/>
                    <a:pt x="3203" y="151765"/>
                  </a:cubicBezTo>
                  <a:cubicBezTo>
                    <a:pt x="8918" y="179070"/>
                    <a:pt x="22888" y="193040"/>
                    <a:pt x="31143" y="220980"/>
                  </a:cubicBezTo>
                  <a:cubicBezTo>
                    <a:pt x="39398" y="248920"/>
                    <a:pt x="42573" y="262890"/>
                    <a:pt x="45113" y="290195"/>
                  </a:cubicBezTo>
                  <a:cubicBezTo>
                    <a:pt x="47653" y="317500"/>
                    <a:pt x="45113" y="331470"/>
                    <a:pt x="45113" y="358775"/>
                  </a:cubicBezTo>
                  <a:cubicBezTo>
                    <a:pt x="45113" y="386080"/>
                    <a:pt x="45113" y="400050"/>
                    <a:pt x="45113" y="427990"/>
                  </a:cubicBezTo>
                  <a:cubicBezTo>
                    <a:pt x="45113" y="455930"/>
                    <a:pt x="45113" y="466725"/>
                    <a:pt x="45113" y="497205"/>
                  </a:cubicBezTo>
                  <a:cubicBezTo>
                    <a:pt x="45113" y="527685"/>
                    <a:pt x="31143" y="557530"/>
                    <a:pt x="45113" y="579755"/>
                  </a:cubicBezTo>
                  <a:cubicBezTo>
                    <a:pt x="59083" y="601980"/>
                    <a:pt x="86388" y="599440"/>
                    <a:pt x="113693" y="607695"/>
                  </a:cubicBezTo>
                  <a:cubicBezTo>
                    <a:pt x="140998" y="615950"/>
                    <a:pt x="154968" y="626745"/>
                    <a:pt x="182908" y="621030"/>
                  </a:cubicBezTo>
                  <a:cubicBezTo>
                    <a:pt x="210848" y="615315"/>
                    <a:pt x="224818" y="590550"/>
                    <a:pt x="252123" y="579755"/>
                  </a:cubicBezTo>
                  <a:cubicBezTo>
                    <a:pt x="279428" y="568960"/>
                    <a:pt x="290223" y="568325"/>
                    <a:pt x="320703" y="565785"/>
                  </a:cubicBezTo>
                  <a:cubicBezTo>
                    <a:pt x="351183" y="563245"/>
                    <a:pt x="373408" y="563245"/>
                    <a:pt x="403888" y="565785"/>
                  </a:cubicBezTo>
                  <a:cubicBezTo>
                    <a:pt x="434368" y="568325"/>
                    <a:pt x="445798" y="577215"/>
                    <a:pt x="473103" y="579755"/>
                  </a:cubicBezTo>
                  <a:cubicBezTo>
                    <a:pt x="500408" y="582295"/>
                    <a:pt x="514378" y="579755"/>
                    <a:pt x="541683" y="579755"/>
                  </a:cubicBezTo>
                  <a:cubicBezTo>
                    <a:pt x="568988" y="579755"/>
                    <a:pt x="586133" y="565785"/>
                    <a:pt x="610898" y="579755"/>
                  </a:cubicBezTo>
                  <a:cubicBezTo>
                    <a:pt x="635663" y="593725"/>
                    <a:pt x="641378" y="632460"/>
                    <a:pt x="666143" y="648970"/>
                  </a:cubicBezTo>
                  <a:cubicBezTo>
                    <a:pt x="690908" y="665480"/>
                    <a:pt x="708053" y="660400"/>
                    <a:pt x="735358" y="662940"/>
                  </a:cubicBezTo>
                  <a:cubicBezTo>
                    <a:pt x="762663" y="665480"/>
                    <a:pt x="776633" y="662940"/>
                    <a:pt x="803938" y="662940"/>
                  </a:cubicBezTo>
                  <a:cubicBezTo>
                    <a:pt x="831243" y="662940"/>
                    <a:pt x="842673" y="662940"/>
                    <a:pt x="873153" y="662940"/>
                  </a:cubicBezTo>
                  <a:cubicBezTo>
                    <a:pt x="903633" y="662940"/>
                    <a:pt x="925223" y="665480"/>
                    <a:pt x="955703" y="662940"/>
                  </a:cubicBezTo>
                  <a:cubicBezTo>
                    <a:pt x="986183" y="660400"/>
                    <a:pt x="996978" y="654685"/>
                    <a:pt x="1024918" y="648970"/>
                  </a:cubicBezTo>
                  <a:cubicBezTo>
                    <a:pt x="1052858" y="643255"/>
                    <a:pt x="1063653" y="637540"/>
                    <a:pt x="1094133" y="635000"/>
                  </a:cubicBezTo>
                  <a:cubicBezTo>
                    <a:pt x="1124613" y="632460"/>
                    <a:pt x="1146203" y="632460"/>
                    <a:pt x="1176683" y="635000"/>
                  </a:cubicBezTo>
                  <a:cubicBezTo>
                    <a:pt x="1207163" y="637540"/>
                    <a:pt x="1215418" y="640715"/>
                    <a:pt x="1245898" y="648970"/>
                  </a:cubicBezTo>
                  <a:cubicBezTo>
                    <a:pt x="1276378" y="657225"/>
                    <a:pt x="1297968" y="665480"/>
                    <a:pt x="1328448" y="676275"/>
                  </a:cubicBezTo>
                  <a:cubicBezTo>
                    <a:pt x="1358928" y="687070"/>
                    <a:pt x="1367183" y="698500"/>
                    <a:pt x="1397663" y="704215"/>
                  </a:cubicBezTo>
                  <a:cubicBezTo>
                    <a:pt x="1428143" y="709930"/>
                    <a:pt x="1452908" y="718185"/>
                    <a:pt x="1480848" y="704215"/>
                  </a:cubicBezTo>
                  <a:cubicBezTo>
                    <a:pt x="1508788" y="690245"/>
                    <a:pt x="1511328" y="648970"/>
                    <a:pt x="1536093" y="635000"/>
                  </a:cubicBezTo>
                  <a:cubicBezTo>
                    <a:pt x="1560858" y="621030"/>
                    <a:pt x="1577368" y="629285"/>
                    <a:pt x="1604673" y="635000"/>
                  </a:cubicBezTo>
                  <a:cubicBezTo>
                    <a:pt x="1631978" y="640715"/>
                    <a:pt x="1645948" y="652145"/>
                    <a:pt x="1673888" y="662940"/>
                  </a:cubicBezTo>
                  <a:cubicBezTo>
                    <a:pt x="1701828" y="673735"/>
                    <a:pt x="1715798" y="695960"/>
                    <a:pt x="1743103" y="690245"/>
                  </a:cubicBezTo>
                  <a:cubicBezTo>
                    <a:pt x="1770408" y="684530"/>
                    <a:pt x="1795173" y="659765"/>
                    <a:pt x="1811683" y="635000"/>
                  </a:cubicBezTo>
                  <a:cubicBezTo>
                    <a:pt x="1828193" y="610235"/>
                    <a:pt x="1836448" y="582295"/>
                    <a:pt x="1825653" y="565785"/>
                  </a:cubicBezTo>
                  <a:cubicBezTo>
                    <a:pt x="1814858" y="549275"/>
                    <a:pt x="1783743" y="563245"/>
                    <a:pt x="1756438" y="552450"/>
                  </a:cubicBezTo>
                  <a:cubicBezTo>
                    <a:pt x="1729133" y="541655"/>
                    <a:pt x="1715163" y="516255"/>
                    <a:pt x="1687858" y="510540"/>
                  </a:cubicBezTo>
                  <a:cubicBezTo>
                    <a:pt x="1660553" y="504825"/>
                    <a:pt x="1646583" y="518795"/>
                    <a:pt x="1618643" y="524510"/>
                  </a:cubicBezTo>
                  <a:cubicBezTo>
                    <a:pt x="1590703" y="530225"/>
                    <a:pt x="1576733" y="538480"/>
                    <a:pt x="1549428" y="538480"/>
                  </a:cubicBezTo>
                  <a:cubicBezTo>
                    <a:pt x="1522123" y="538480"/>
                    <a:pt x="1508153" y="538480"/>
                    <a:pt x="1480848" y="524510"/>
                  </a:cubicBezTo>
                  <a:cubicBezTo>
                    <a:pt x="1453543" y="510540"/>
                    <a:pt x="1417348" y="494030"/>
                    <a:pt x="1411633" y="469265"/>
                  </a:cubicBezTo>
                  <a:cubicBezTo>
                    <a:pt x="1405918" y="444500"/>
                    <a:pt x="1455448" y="427990"/>
                    <a:pt x="1452908" y="400685"/>
                  </a:cubicBezTo>
                  <a:cubicBezTo>
                    <a:pt x="1450368" y="373380"/>
                    <a:pt x="1422428" y="347980"/>
                    <a:pt x="1397663" y="331470"/>
                  </a:cubicBezTo>
                  <a:cubicBezTo>
                    <a:pt x="1372898" y="314960"/>
                    <a:pt x="1355753" y="320040"/>
                    <a:pt x="1328448" y="317500"/>
                  </a:cubicBezTo>
                  <a:cubicBezTo>
                    <a:pt x="1301143" y="314960"/>
                    <a:pt x="1287173" y="317500"/>
                    <a:pt x="1259868" y="317500"/>
                  </a:cubicBezTo>
                  <a:cubicBezTo>
                    <a:pt x="1232563" y="317500"/>
                    <a:pt x="1218593" y="323215"/>
                    <a:pt x="1190653" y="317500"/>
                  </a:cubicBezTo>
                  <a:cubicBezTo>
                    <a:pt x="1162713" y="311785"/>
                    <a:pt x="1148743" y="295910"/>
                    <a:pt x="1121438" y="290195"/>
                  </a:cubicBezTo>
                  <a:cubicBezTo>
                    <a:pt x="1094133" y="284480"/>
                    <a:pt x="1080163" y="295910"/>
                    <a:pt x="1052858" y="290195"/>
                  </a:cubicBezTo>
                  <a:cubicBezTo>
                    <a:pt x="1025553" y="284480"/>
                    <a:pt x="1011583" y="270510"/>
                    <a:pt x="983643" y="262255"/>
                  </a:cubicBezTo>
                  <a:cubicBezTo>
                    <a:pt x="955703" y="254000"/>
                    <a:pt x="941733" y="254000"/>
                    <a:pt x="914428" y="248285"/>
                  </a:cubicBezTo>
                  <a:cubicBezTo>
                    <a:pt x="887123" y="242570"/>
                    <a:pt x="876328" y="232410"/>
                    <a:pt x="845848" y="234950"/>
                  </a:cubicBezTo>
                  <a:cubicBezTo>
                    <a:pt x="815368" y="237490"/>
                    <a:pt x="790603" y="270510"/>
                    <a:pt x="762663" y="262255"/>
                  </a:cubicBezTo>
                  <a:cubicBezTo>
                    <a:pt x="734723" y="254000"/>
                    <a:pt x="718213" y="220345"/>
                    <a:pt x="707418" y="193040"/>
                  </a:cubicBezTo>
                  <a:cubicBezTo>
                    <a:pt x="696623" y="165735"/>
                    <a:pt x="721388" y="143510"/>
                    <a:pt x="707418" y="124460"/>
                  </a:cubicBezTo>
                  <a:cubicBezTo>
                    <a:pt x="693448" y="105410"/>
                    <a:pt x="665508" y="99060"/>
                    <a:pt x="638203" y="96520"/>
                  </a:cubicBezTo>
                  <a:cubicBezTo>
                    <a:pt x="610898" y="93980"/>
                    <a:pt x="596928" y="104775"/>
                    <a:pt x="569623" y="110490"/>
                  </a:cubicBezTo>
                  <a:cubicBezTo>
                    <a:pt x="542318" y="116205"/>
                    <a:pt x="528348" y="127000"/>
                    <a:pt x="500408" y="124460"/>
                  </a:cubicBezTo>
                  <a:cubicBezTo>
                    <a:pt x="472468" y="121920"/>
                    <a:pt x="461673" y="104775"/>
                    <a:pt x="431193" y="96520"/>
                  </a:cubicBezTo>
                  <a:cubicBezTo>
                    <a:pt x="400713" y="88265"/>
                    <a:pt x="379123" y="88900"/>
                    <a:pt x="348643" y="83185"/>
                  </a:cubicBezTo>
                  <a:cubicBezTo>
                    <a:pt x="318163" y="77470"/>
                    <a:pt x="306733" y="77470"/>
                    <a:pt x="279428" y="69215"/>
                  </a:cubicBezTo>
                  <a:cubicBezTo>
                    <a:pt x="252123" y="60960"/>
                    <a:pt x="241328" y="46990"/>
                    <a:pt x="210848" y="41275"/>
                  </a:cubicBezTo>
                  <a:cubicBezTo>
                    <a:pt x="180368" y="35560"/>
                    <a:pt x="158143" y="49530"/>
                    <a:pt x="127663" y="41275"/>
                  </a:cubicBezTo>
                  <a:cubicBezTo>
                    <a:pt x="97183" y="33020"/>
                    <a:pt x="70513" y="8255"/>
                    <a:pt x="58448" y="0"/>
                  </a:cubicBezTo>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12037" y="4192"/>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70" name="圆角矩形 69"/>
            <p:cNvSpPr/>
            <p:nvPr/>
          </p:nvSpPr>
          <p:spPr>
            <a:xfrm>
              <a:off x="12783" y="4198"/>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grpSp>
      <p:sp>
        <p:nvSpPr>
          <p:cNvPr id="71" name="文本框 70"/>
          <p:cNvSpPr txBox="1"/>
          <p:nvPr/>
        </p:nvSpPr>
        <p:spPr>
          <a:xfrm>
            <a:off x="929004" y="3897630"/>
            <a:ext cx="4658997" cy="2086725"/>
          </a:xfrm>
          <a:prstGeom prst="rect">
            <a:avLst/>
          </a:prstGeom>
          <a:noFill/>
        </p:spPr>
        <p:txBody>
          <a:bodyPr wrap="square" rtlCol="0">
            <a:spAutoFit/>
          </a:bodyPr>
          <a:lstStyle/>
          <a:p>
            <a:pPr fontAlgn="auto">
              <a:lnSpc>
                <a:spcPct val="135000"/>
              </a:lnSpc>
            </a:pPr>
            <a:r>
              <a:rPr lang="zh-CN" altLang="en-US" sz="2400" dirty="0" smtClean="0">
                <a:solidFill>
                  <a:srgbClr val="3333CC"/>
                </a:solidFill>
                <a:sym typeface="Symbol" panose="05050102010706020507" pitchFamily="18" charset="2"/>
              </a:rPr>
              <a:t></a:t>
            </a:r>
            <a:r>
              <a:rPr lang="zh-CN" altLang="en-US" sz="2400" dirty="0" smtClean="0"/>
              <a:t>与</a:t>
            </a:r>
            <a:r>
              <a:rPr lang="zh-CN" altLang="en-US" sz="2400" dirty="0"/>
              <a:t>上课安排有关</a:t>
            </a:r>
            <a:r>
              <a:rPr lang="en-US" altLang="zh-CN" sz="2400" dirty="0"/>
              <a:t>(</a:t>
            </a:r>
            <a:r>
              <a:rPr lang="zh-CN" altLang="en-US" sz="2400" dirty="0"/>
              <a:t>理论、实验</a:t>
            </a:r>
            <a:r>
              <a:rPr lang="en-US" altLang="zh-CN" sz="2400" dirty="0"/>
              <a:t>)</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与出行</a:t>
            </a:r>
            <a:r>
              <a:rPr lang="zh-CN" altLang="en-US" sz="2400" dirty="0"/>
              <a:t>方式有关</a:t>
            </a:r>
            <a:r>
              <a:rPr lang="en-US" altLang="zh-CN" sz="2400" dirty="0"/>
              <a:t>(</a:t>
            </a:r>
            <a:r>
              <a:rPr lang="zh-CN" altLang="en-US" sz="2400" dirty="0"/>
              <a:t>步行、自行车</a:t>
            </a:r>
            <a:r>
              <a:rPr lang="en-US" altLang="zh-CN" sz="2400" dirty="0"/>
              <a:t>)</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a:t>
            </a:r>
            <a:r>
              <a:rPr lang="zh-CN" altLang="en-US" sz="2400" dirty="0"/>
              <a:t>是否吃过早餐有关</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a:t>
            </a:r>
            <a:r>
              <a:rPr lang="zh-CN" altLang="en-US" sz="2400" dirty="0"/>
              <a:t>其它因素有关</a:t>
            </a:r>
            <a:r>
              <a:rPr lang="en-US" altLang="zh-CN" sz="2400" dirty="0"/>
              <a:t>(</a:t>
            </a:r>
            <a:r>
              <a:rPr lang="zh-CN" altLang="en-US" sz="2400" dirty="0"/>
              <a:t>天气、路况等</a:t>
            </a:r>
            <a:r>
              <a:rPr lang="en-US" altLang="zh-CN" sz="2400" dirty="0"/>
              <a:t>)</a:t>
            </a:r>
            <a:endParaRPr lang="en-US" altLang="zh-CN" sz="2400" dirty="0"/>
          </a:p>
        </p:txBody>
      </p:sp>
      <p:sp>
        <p:nvSpPr>
          <p:cNvPr id="8" name="任意多边形 7"/>
          <p:cNvSpPr/>
          <p:nvPr/>
        </p:nvSpPr>
        <p:spPr>
          <a:xfrm>
            <a:off x="9882505" y="3950970"/>
            <a:ext cx="355600" cy="795655"/>
          </a:xfrm>
          <a:custGeom>
            <a:avLst/>
            <a:gdLst>
              <a:gd name="connisteX0" fmla="*/ 338874 w 355878"/>
              <a:gd name="connsiteY0" fmla="*/ 29929 h 795739"/>
              <a:gd name="connisteX1" fmla="*/ 272199 w 355878"/>
              <a:gd name="connsiteY1" fmla="*/ 22944 h 795739"/>
              <a:gd name="connisteX2" fmla="*/ 205524 w 355878"/>
              <a:gd name="connsiteY2" fmla="*/ 29929 h 795739"/>
              <a:gd name="connisteX3" fmla="*/ 138849 w 355878"/>
              <a:gd name="connsiteY3" fmla="*/ 16594 h 795739"/>
              <a:gd name="connisteX4" fmla="*/ 72174 w 355878"/>
              <a:gd name="connsiteY4" fmla="*/ 3259 h 795739"/>
              <a:gd name="connisteX5" fmla="*/ 12484 w 355878"/>
              <a:gd name="connsiteY5" fmla="*/ 69934 h 795739"/>
              <a:gd name="connisteX6" fmla="*/ 5499 w 355878"/>
              <a:gd name="connsiteY6" fmla="*/ 136609 h 795739"/>
              <a:gd name="connisteX7" fmla="*/ 58839 w 355878"/>
              <a:gd name="connsiteY7" fmla="*/ 203284 h 795739"/>
              <a:gd name="connisteX8" fmla="*/ 125514 w 355878"/>
              <a:gd name="connsiteY8" fmla="*/ 256624 h 795739"/>
              <a:gd name="connisteX9" fmla="*/ 171869 w 355878"/>
              <a:gd name="connsiteY9" fmla="*/ 322664 h 795739"/>
              <a:gd name="connisteX10" fmla="*/ 205524 w 355878"/>
              <a:gd name="connsiteY10" fmla="*/ 389339 h 795739"/>
              <a:gd name="connisteX11" fmla="*/ 211874 w 355878"/>
              <a:gd name="connsiteY11" fmla="*/ 456014 h 795739"/>
              <a:gd name="connisteX12" fmla="*/ 211874 w 355878"/>
              <a:gd name="connsiteY12" fmla="*/ 522689 h 795739"/>
              <a:gd name="connisteX13" fmla="*/ 265214 w 355878"/>
              <a:gd name="connsiteY13" fmla="*/ 589364 h 795739"/>
              <a:gd name="connisteX14" fmla="*/ 305219 w 355878"/>
              <a:gd name="connsiteY14" fmla="*/ 662389 h 795739"/>
              <a:gd name="connisteX15" fmla="*/ 312204 w 355878"/>
              <a:gd name="connsiteY15" fmla="*/ 729064 h 795739"/>
              <a:gd name="connisteX16" fmla="*/ 312204 w 355878"/>
              <a:gd name="connsiteY16" fmla="*/ 795739 h 795739"/>
              <a:gd name="connisteX17" fmla="*/ 352209 w 355878"/>
              <a:gd name="connsiteY17" fmla="*/ 729064 h 795739"/>
              <a:gd name="connisteX18" fmla="*/ 352209 w 355878"/>
              <a:gd name="connsiteY18" fmla="*/ 662389 h 795739"/>
              <a:gd name="connisteX19" fmla="*/ 352209 w 355878"/>
              <a:gd name="connsiteY19" fmla="*/ 596349 h 795739"/>
              <a:gd name="connisteX20" fmla="*/ 352209 w 355878"/>
              <a:gd name="connsiteY20" fmla="*/ 529674 h 795739"/>
              <a:gd name="connisteX21" fmla="*/ 352209 w 355878"/>
              <a:gd name="connsiteY21" fmla="*/ 462999 h 795739"/>
              <a:gd name="connisteX22" fmla="*/ 338874 w 355878"/>
              <a:gd name="connsiteY22" fmla="*/ 396324 h 795739"/>
              <a:gd name="connisteX23" fmla="*/ 338874 w 355878"/>
              <a:gd name="connsiteY23" fmla="*/ 329649 h 795739"/>
              <a:gd name="connisteX24" fmla="*/ 352209 w 355878"/>
              <a:gd name="connsiteY24" fmla="*/ 262974 h 795739"/>
              <a:gd name="connisteX25" fmla="*/ 285534 w 355878"/>
              <a:gd name="connsiteY25" fmla="*/ 203284 h 795739"/>
              <a:gd name="connisteX26" fmla="*/ 272199 w 355878"/>
              <a:gd name="connsiteY26" fmla="*/ 136609 h 795739"/>
              <a:gd name="connisteX27" fmla="*/ 338874 w 355878"/>
              <a:gd name="connsiteY27" fmla="*/ 116289 h 795739"/>
              <a:gd name="connisteX28" fmla="*/ 345224 w 355878"/>
              <a:gd name="connsiteY28" fmla="*/ 49614 h 795739"/>
              <a:gd name="connisteX29" fmla="*/ 338874 w 355878"/>
              <a:gd name="connsiteY29" fmla="*/ 29929 h 7957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355879" h="795739">
                <a:moveTo>
                  <a:pt x="338875" y="29929"/>
                </a:moveTo>
                <a:cubicBezTo>
                  <a:pt x="324270" y="24849"/>
                  <a:pt x="298870" y="22944"/>
                  <a:pt x="272200" y="22944"/>
                </a:cubicBezTo>
                <a:cubicBezTo>
                  <a:pt x="245530" y="22944"/>
                  <a:pt x="232195" y="31199"/>
                  <a:pt x="205525" y="29929"/>
                </a:cubicBezTo>
                <a:cubicBezTo>
                  <a:pt x="178855" y="28659"/>
                  <a:pt x="165520" y="21674"/>
                  <a:pt x="138850" y="16594"/>
                </a:cubicBezTo>
                <a:cubicBezTo>
                  <a:pt x="112180" y="11514"/>
                  <a:pt x="97575" y="-7536"/>
                  <a:pt x="72175" y="3259"/>
                </a:cubicBezTo>
                <a:cubicBezTo>
                  <a:pt x="46775" y="14054"/>
                  <a:pt x="25820" y="43264"/>
                  <a:pt x="12485" y="69934"/>
                </a:cubicBezTo>
                <a:cubicBezTo>
                  <a:pt x="-850" y="96604"/>
                  <a:pt x="-4025" y="109939"/>
                  <a:pt x="5500" y="136609"/>
                </a:cubicBezTo>
                <a:cubicBezTo>
                  <a:pt x="15025" y="163279"/>
                  <a:pt x="34710" y="179154"/>
                  <a:pt x="58840" y="203284"/>
                </a:cubicBezTo>
                <a:cubicBezTo>
                  <a:pt x="82970" y="227414"/>
                  <a:pt x="102655" y="232494"/>
                  <a:pt x="125515" y="256624"/>
                </a:cubicBezTo>
                <a:cubicBezTo>
                  <a:pt x="148375" y="280754"/>
                  <a:pt x="155995" y="295994"/>
                  <a:pt x="171870" y="322664"/>
                </a:cubicBezTo>
                <a:cubicBezTo>
                  <a:pt x="187745" y="349334"/>
                  <a:pt x="197270" y="362669"/>
                  <a:pt x="205525" y="389339"/>
                </a:cubicBezTo>
                <a:cubicBezTo>
                  <a:pt x="213780" y="416009"/>
                  <a:pt x="210605" y="429344"/>
                  <a:pt x="211875" y="456014"/>
                </a:cubicBezTo>
                <a:cubicBezTo>
                  <a:pt x="213145" y="482684"/>
                  <a:pt x="201080" y="496019"/>
                  <a:pt x="211875" y="522689"/>
                </a:cubicBezTo>
                <a:cubicBezTo>
                  <a:pt x="222670" y="549359"/>
                  <a:pt x="246800" y="561424"/>
                  <a:pt x="265215" y="589364"/>
                </a:cubicBezTo>
                <a:cubicBezTo>
                  <a:pt x="283630" y="617304"/>
                  <a:pt x="295695" y="634449"/>
                  <a:pt x="305220" y="662389"/>
                </a:cubicBezTo>
                <a:cubicBezTo>
                  <a:pt x="314745" y="690329"/>
                  <a:pt x="310935" y="702394"/>
                  <a:pt x="312205" y="729064"/>
                </a:cubicBezTo>
                <a:cubicBezTo>
                  <a:pt x="313475" y="755734"/>
                  <a:pt x="303950" y="795739"/>
                  <a:pt x="312205" y="795739"/>
                </a:cubicBezTo>
                <a:cubicBezTo>
                  <a:pt x="320460" y="795739"/>
                  <a:pt x="343955" y="755734"/>
                  <a:pt x="352210" y="729064"/>
                </a:cubicBezTo>
                <a:cubicBezTo>
                  <a:pt x="360465" y="702394"/>
                  <a:pt x="352210" y="689059"/>
                  <a:pt x="352210" y="662389"/>
                </a:cubicBezTo>
                <a:cubicBezTo>
                  <a:pt x="352210" y="635719"/>
                  <a:pt x="352210" y="623019"/>
                  <a:pt x="352210" y="596349"/>
                </a:cubicBezTo>
                <a:cubicBezTo>
                  <a:pt x="352210" y="569679"/>
                  <a:pt x="352210" y="556344"/>
                  <a:pt x="352210" y="529674"/>
                </a:cubicBezTo>
                <a:cubicBezTo>
                  <a:pt x="352210" y="503004"/>
                  <a:pt x="354750" y="489669"/>
                  <a:pt x="352210" y="462999"/>
                </a:cubicBezTo>
                <a:cubicBezTo>
                  <a:pt x="349670" y="436329"/>
                  <a:pt x="341415" y="422994"/>
                  <a:pt x="338875" y="396324"/>
                </a:cubicBezTo>
                <a:cubicBezTo>
                  <a:pt x="336335" y="369654"/>
                  <a:pt x="336335" y="356319"/>
                  <a:pt x="338875" y="329649"/>
                </a:cubicBezTo>
                <a:cubicBezTo>
                  <a:pt x="341415" y="302979"/>
                  <a:pt x="363005" y="288374"/>
                  <a:pt x="352210" y="262974"/>
                </a:cubicBezTo>
                <a:cubicBezTo>
                  <a:pt x="341415" y="237574"/>
                  <a:pt x="301410" y="228684"/>
                  <a:pt x="285535" y="203284"/>
                </a:cubicBezTo>
                <a:cubicBezTo>
                  <a:pt x="269660" y="177884"/>
                  <a:pt x="261405" y="153754"/>
                  <a:pt x="272200" y="136609"/>
                </a:cubicBezTo>
                <a:cubicBezTo>
                  <a:pt x="282995" y="119464"/>
                  <a:pt x="324270" y="133434"/>
                  <a:pt x="338875" y="116289"/>
                </a:cubicBezTo>
                <a:cubicBezTo>
                  <a:pt x="353480" y="99144"/>
                  <a:pt x="345225" y="66759"/>
                  <a:pt x="345225" y="49614"/>
                </a:cubicBezTo>
                <a:cubicBezTo>
                  <a:pt x="345225" y="32469"/>
                  <a:pt x="353480" y="35009"/>
                  <a:pt x="338875" y="29929"/>
                </a:cubicBezTo>
                <a:close/>
              </a:path>
            </a:pathLst>
          </a:cu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太阳形 8"/>
          <p:cNvSpPr/>
          <p:nvPr/>
        </p:nvSpPr>
        <p:spPr>
          <a:xfrm>
            <a:off x="8343265" y="4125595"/>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太阳形 10"/>
          <p:cNvSpPr/>
          <p:nvPr/>
        </p:nvSpPr>
        <p:spPr>
          <a:xfrm>
            <a:off x="8343265" y="4380230"/>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太阳形 11"/>
          <p:cNvSpPr/>
          <p:nvPr/>
        </p:nvSpPr>
        <p:spPr>
          <a:xfrm>
            <a:off x="8343265" y="4678045"/>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太阳形 12"/>
          <p:cNvSpPr/>
          <p:nvPr/>
        </p:nvSpPr>
        <p:spPr>
          <a:xfrm>
            <a:off x="8343265" y="4932680"/>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
          <a:stretch>
            <a:fillRect/>
          </a:stretch>
        </p:blipFill>
        <p:spPr>
          <a:xfrm>
            <a:off x="9937196" y="298276"/>
            <a:ext cx="2133785" cy="64775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32471"/>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220" name="圆角矩形 219"/>
          <p:cNvSpPr/>
          <p:nvPr/>
        </p:nvSpPr>
        <p:spPr>
          <a:xfrm>
            <a:off x="774578" y="3449150"/>
            <a:ext cx="3684438"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883606" y="4006309"/>
            <a:ext cx="3575325" cy="369989"/>
            <a:chOff x="907913" y="4866837"/>
            <a:chExt cx="3057757" cy="380273"/>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7512"/>
              <a:ext cx="2685746"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224" name="Rectangle 104"/>
          <p:cNvSpPr>
            <a:spLocks noChangeArrowheads="1"/>
          </p:cNvSpPr>
          <p:nvPr/>
        </p:nvSpPr>
        <p:spPr bwMode="auto">
          <a:xfrm>
            <a:off x="6771631" y="5469115"/>
            <a:ext cx="399094" cy="40454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25" name="圆角矩形 224"/>
          <p:cNvSpPr/>
          <p:nvPr/>
        </p:nvSpPr>
        <p:spPr>
          <a:xfrm>
            <a:off x="4218982" y="3432532"/>
            <a:ext cx="870009"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6900886" y="923497"/>
            <a:ext cx="1807084" cy="5436000"/>
            <a:chOff x="6900886" y="923497"/>
            <a:chExt cx="1807084" cy="5436000"/>
          </a:xfrm>
        </p:grpSpPr>
        <p:sp>
          <p:nvSpPr>
            <p:cNvPr id="227" name="Line 7"/>
            <p:cNvSpPr>
              <a:spLocks noChangeShapeType="1"/>
            </p:cNvSpPr>
            <p:nvPr/>
          </p:nvSpPr>
          <p:spPr bwMode="auto">
            <a:xfrm flipH="1">
              <a:off x="7756231" y="1963113"/>
              <a:ext cx="79184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8" name="Rectangle 104"/>
            <p:cNvSpPr>
              <a:spLocks noChangeArrowheads="1"/>
            </p:cNvSpPr>
            <p:nvPr/>
          </p:nvSpPr>
          <p:spPr bwMode="auto">
            <a:xfrm>
              <a:off x="6900886" y="187421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sp>
          <p:nvSpPr>
            <p:cNvPr id="229" name="上下箭头 228"/>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cxnSp>
          <p:nvCxnSpPr>
            <p:cNvPr id="230" name="直接连接符 229"/>
            <p:cNvCxnSpPr/>
            <p:nvPr/>
          </p:nvCxnSpPr>
          <p:spPr>
            <a:xfrm>
              <a:off x="7170729" y="5660505"/>
              <a:ext cx="1367908" cy="0"/>
            </a:xfrm>
            <a:prstGeom prst="line">
              <a:avLst/>
            </a:prstGeom>
            <a:noFill/>
            <a:ln w="19050">
              <a:solidFill>
                <a:schemeClr val="accent6">
                  <a:lumMod val="75000"/>
                </a:schemeClr>
              </a:solidFill>
              <a:round/>
              <a:tailEnd type="none" w="lg" len="lg"/>
            </a:ln>
          </p:spPr>
        </p:cxnSp>
        <p:sp>
          <p:nvSpPr>
            <p:cNvPr id="231" name="等腰三角形 230"/>
            <p:cNvSpPr/>
            <p:nvPr/>
          </p:nvSpPr>
          <p:spPr>
            <a:xfrm rot="5400000" flipH="1">
              <a:off x="7772762" y="5592658"/>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32" name="组合 231"/>
          <p:cNvGrpSpPr/>
          <p:nvPr/>
        </p:nvGrpSpPr>
        <p:grpSpPr>
          <a:xfrm>
            <a:off x="883602" y="4463513"/>
            <a:ext cx="3575328" cy="369989"/>
            <a:chOff x="907913" y="4866837"/>
            <a:chExt cx="3057760" cy="380273"/>
          </a:xfrm>
        </p:grpSpPr>
        <p:sp>
          <p:nvSpPr>
            <p:cNvPr id="233" name="文本框 232"/>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34" name="文本框 233"/>
            <p:cNvSpPr txBox="1"/>
            <p:nvPr/>
          </p:nvSpPr>
          <p:spPr>
            <a:xfrm>
              <a:off x="1279924" y="4867512"/>
              <a:ext cx="2685749" cy="379598"/>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927387" y="242419"/>
            <a:ext cx="2133785" cy="647756"/>
          </a:xfrm>
          <a:prstGeom prst="rect">
            <a:avLst/>
          </a:prstGeom>
        </p:spPr>
      </p:pic>
      <p:cxnSp>
        <p:nvCxnSpPr>
          <p:cNvPr id="186" name="直接箭头连接符 185"/>
          <p:cNvCxnSpPr/>
          <p:nvPr/>
        </p:nvCxnSpPr>
        <p:spPr>
          <a:xfrm>
            <a:off x="6255718" y="5576929"/>
            <a:ext cx="515913" cy="0"/>
          </a:xfrm>
          <a:prstGeom prst="straightConnector1">
            <a:avLst/>
          </a:prstGeom>
          <a:noFill/>
          <a:ln w="12700">
            <a:solidFill>
              <a:srgbClr val="0000FF"/>
            </a:solidFill>
            <a:round/>
            <a:headEnd w="lg" len="lg"/>
            <a:tailEnd type="stealth" w="lg" len="lg"/>
          </a:ln>
        </p:spPr>
      </p:cxnSp>
      <p:sp>
        <p:nvSpPr>
          <p:cNvPr id="18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20"/>
                                        </p:tgtEl>
                                      </p:cBhvr>
                                    </p:animEffect>
                                    <p:set>
                                      <p:cBhvr>
                                        <p:cTn id="7" dur="1" fill="hold">
                                          <p:stCondLst>
                                            <p:cond delay="499"/>
                                          </p:stCondLst>
                                        </p:cTn>
                                        <p:tgtEl>
                                          <p:spTgt spid="2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blinds(vertical)">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horizont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blinds(vertical)">
                                      <p:cBhvr>
                                        <p:cTn id="2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221" name="组合 220"/>
          <p:cNvGrpSpPr/>
          <p:nvPr/>
        </p:nvGrpSpPr>
        <p:grpSpPr>
          <a:xfrm>
            <a:off x="883606" y="3967142"/>
            <a:ext cx="3314979" cy="364721"/>
            <a:chOff x="907913" y="4861984"/>
            <a:chExt cx="2835099" cy="374859"/>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1984"/>
              <a:ext cx="2463088"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228" name="Rectangle 104"/>
          <p:cNvSpPr>
            <a:spLocks noChangeArrowheads="1"/>
          </p:cNvSpPr>
          <p:nvPr/>
        </p:nvSpPr>
        <p:spPr bwMode="auto">
          <a:xfrm>
            <a:off x="6900886" y="187421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nvGrpSpPr>
          <p:cNvPr id="185" name="组合 184"/>
          <p:cNvGrpSpPr/>
          <p:nvPr/>
        </p:nvGrpSpPr>
        <p:grpSpPr>
          <a:xfrm>
            <a:off x="5175591" y="1811348"/>
            <a:ext cx="2573020" cy="1491615"/>
            <a:chOff x="5175591" y="1811348"/>
            <a:chExt cx="2573020" cy="1491615"/>
          </a:xfrm>
        </p:grpSpPr>
        <p:sp>
          <p:nvSpPr>
            <p:cNvPr id="186" name="Rectangle 129"/>
            <p:cNvSpPr>
              <a:spLocks noChangeArrowheads="1"/>
            </p:cNvSpPr>
            <p:nvPr/>
          </p:nvSpPr>
          <p:spPr bwMode="auto">
            <a:xfrm>
              <a:off x="5175591" y="1811348"/>
              <a:ext cx="810260" cy="1491615"/>
            </a:xfrm>
            <a:prstGeom prst="rect">
              <a:avLst/>
            </a:prstGeom>
            <a:solidFill>
              <a:schemeClr val="accent6">
                <a:lumMod val="75000"/>
              </a:schemeClr>
            </a:solidFill>
            <a:ln w="28575">
              <a:solidFill>
                <a:schemeClr val="accent6">
                  <a:lumMod val="75000"/>
                </a:schemeClr>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主存</a:t>
              </a:r>
              <a:r>
                <a:rPr lang="en-US" altLang="zh-CN" sz="1600" b="1" dirty="0">
                  <a:solidFill>
                    <a:schemeClr val="bg1"/>
                  </a:solidFill>
                  <a:latin typeface="+mn-ea"/>
                  <a:cs typeface="Segoe UI Black" panose="020B0A02040204020203" pitchFamily="34" charset="0"/>
                </a:rPr>
                <a:t>Mem</a:t>
              </a:r>
              <a:endParaRPr lang="en-US" altLang="zh-CN" sz="1600" b="1" dirty="0">
                <a:solidFill>
                  <a:schemeClr val="bg1"/>
                </a:solidFill>
                <a:latin typeface="+mn-ea"/>
                <a:cs typeface="Segoe UI Black" panose="020B0A02040204020203" pitchFamily="34" charset="0"/>
              </a:endParaRPr>
            </a:p>
          </p:txBody>
        </p:sp>
        <p:sp>
          <p:nvSpPr>
            <p:cNvPr id="187" name="Line 7"/>
            <p:cNvSpPr>
              <a:spLocks noChangeShapeType="1"/>
            </p:cNvSpPr>
            <p:nvPr/>
          </p:nvSpPr>
          <p:spPr bwMode="auto">
            <a:xfrm>
              <a:off x="5992201" y="2911168"/>
              <a:ext cx="89979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sp>
          <p:nvSpPr>
            <p:cNvPr id="189" name="Line 7"/>
            <p:cNvSpPr>
              <a:spLocks noChangeShapeType="1"/>
            </p:cNvSpPr>
            <p:nvPr/>
          </p:nvSpPr>
          <p:spPr bwMode="auto">
            <a:xfrm flipH="1">
              <a:off x="5992201" y="2065983"/>
              <a:ext cx="89979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pic>
        <p:nvPicPr>
          <p:cNvPr id="3" name="图片 2"/>
          <p:cNvPicPr>
            <a:picLocks noChangeAspect="1"/>
          </p:cNvPicPr>
          <p:nvPr/>
        </p:nvPicPr>
        <p:blipFill>
          <a:blip r:embed="rId1"/>
          <a:stretch>
            <a:fillRect/>
          </a:stretch>
        </p:blipFill>
        <p:spPr>
          <a:xfrm>
            <a:off x="9916287" y="175929"/>
            <a:ext cx="2133785" cy="647756"/>
          </a:xfrm>
          <a:prstGeom prst="rect">
            <a:avLst/>
          </a:prstGeom>
        </p:spPr>
      </p:pic>
      <p:cxnSp>
        <p:nvCxnSpPr>
          <p:cNvPr id="181" name="直接箭头连接符 180"/>
          <p:cNvCxnSpPr/>
          <p:nvPr/>
        </p:nvCxnSpPr>
        <p:spPr>
          <a:xfrm>
            <a:off x="6244638" y="5563803"/>
            <a:ext cx="515913" cy="0"/>
          </a:xfrm>
          <a:prstGeom prst="straightConnector1">
            <a:avLst/>
          </a:prstGeom>
          <a:noFill/>
          <a:ln w="12700">
            <a:solidFill>
              <a:srgbClr val="0000FF"/>
            </a:solidFill>
            <a:round/>
            <a:headEnd w="lg" len="lg"/>
            <a:tailEnd type="stealth" w="lg" len="lg"/>
          </a:ln>
        </p:spPr>
      </p:cxnSp>
      <p:sp>
        <p:nvSpPr>
          <p:cNvPr id="18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blinds(vertical)">
                                      <p:cBhvr>
                                        <p:cTn id="12" dur="500"/>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blinds(vertical)">
                                      <p:cBhvr>
                                        <p:cTn id="1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221" name="组合 220"/>
          <p:cNvGrpSpPr/>
          <p:nvPr/>
        </p:nvGrpSpPr>
        <p:grpSpPr>
          <a:xfrm>
            <a:off x="883606" y="3971864"/>
            <a:ext cx="3314979" cy="360656"/>
            <a:chOff x="907913" y="4866837"/>
            <a:chExt cx="2835099" cy="370681"/>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7512"/>
              <a:ext cx="2463088"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pic>
        <p:nvPicPr>
          <p:cNvPr id="3" name="图片 2"/>
          <p:cNvPicPr>
            <a:picLocks noChangeAspect="1"/>
          </p:cNvPicPr>
          <p:nvPr/>
        </p:nvPicPr>
        <p:blipFill>
          <a:blip r:embed="rId1"/>
          <a:stretch>
            <a:fillRect/>
          </a:stretch>
        </p:blipFill>
        <p:spPr>
          <a:xfrm>
            <a:off x="9842587" y="166563"/>
            <a:ext cx="2133785" cy="647756"/>
          </a:xfrm>
          <a:prstGeom prst="rect">
            <a:avLst/>
          </a:prstGeom>
        </p:spPr>
      </p:pic>
      <p:cxnSp>
        <p:nvCxnSpPr>
          <p:cNvPr id="201" name="直接箭头连接符 200"/>
          <p:cNvCxnSpPr/>
          <p:nvPr/>
        </p:nvCxnSpPr>
        <p:spPr>
          <a:xfrm>
            <a:off x="6244638" y="5563556"/>
            <a:ext cx="515913" cy="0"/>
          </a:xfrm>
          <a:prstGeom prst="straightConnector1">
            <a:avLst/>
          </a:prstGeom>
          <a:noFill/>
          <a:ln w="12700">
            <a:solidFill>
              <a:srgbClr val="0000FF"/>
            </a:solidFill>
            <a:round/>
            <a:headEnd w="lg" len="lg"/>
            <a:tailEnd type="stealth" w="lg" len="lg"/>
          </a:ln>
        </p:spPr>
      </p:cxnSp>
      <p:sp>
        <p:nvSpPr>
          <p:cNvPr id="202"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nvGrpSpPr>
          <p:cNvPr id="211" name="组合 210"/>
          <p:cNvGrpSpPr/>
          <p:nvPr/>
        </p:nvGrpSpPr>
        <p:grpSpPr>
          <a:xfrm>
            <a:off x="7742896" y="923497"/>
            <a:ext cx="3496539" cy="5436000"/>
            <a:chOff x="7742896" y="923497"/>
            <a:chExt cx="3496539" cy="5436000"/>
          </a:xfrm>
        </p:grpSpPr>
        <p:cxnSp>
          <p:nvCxnSpPr>
            <p:cNvPr id="212" name="直接连接符 211"/>
            <p:cNvCxnSpPr/>
            <p:nvPr/>
          </p:nvCxnSpPr>
          <p:spPr>
            <a:xfrm>
              <a:off x="7742896" y="2926408"/>
              <a:ext cx="810260" cy="0"/>
            </a:xfrm>
            <a:prstGeom prst="line">
              <a:avLst/>
            </a:prstGeom>
            <a:noFill/>
            <a:ln w="19050">
              <a:solidFill>
                <a:schemeClr val="accent6">
                  <a:lumMod val="75000"/>
                </a:schemeClr>
              </a:solidFill>
              <a:round/>
              <a:tailEnd type="none" w="lg" len="lg"/>
            </a:ln>
          </p:spPr>
        </p:cxnSp>
        <p:sp>
          <p:nvSpPr>
            <p:cNvPr id="213" name="等腰三角形 212"/>
            <p:cNvSpPr/>
            <p:nvPr/>
          </p:nvSpPr>
          <p:spPr>
            <a:xfrm rot="5400000" flipH="1">
              <a:off x="8080081" y="2856558"/>
              <a:ext cx="151130" cy="140970"/>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4" name="上下箭头 213"/>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15" name="组合 214"/>
            <p:cNvGrpSpPr/>
            <p:nvPr/>
          </p:nvGrpSpPr>
          <p:grpSpPr>
            <a:xfrm>
              <a:off x="8666184" y="4259908"/>
              <a:ext cx="2573251" cy="1999615"/>
              <a:chOff x="8461575" y="4195326"/>
              <a:chExt cx="2571059" cy="1999970"/>
            </a:xfrm>
            <a:noFill/>
          </p:grpSpPr>
          <p:sp>
            <p:nvSpPr>
              <p:cNvPr id="217"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8"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24"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2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sp>
            <p:nvSpPr>
              <p:cNvPr id="226" name="Line 7"/>
              <p:cNvSpPr>
                <a:spLocks noChangeShapeType="1"/>
              </p:cNvSpPr>
              <p:nvPr/>
            </p:nvSpPr>
            <p:spPr bwMode="auto">
              <a:xfrm rot="16200000">
                <a:off x="10241334" y="5895516"/>
                <a:ext cx="144026"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7" name="组合 226"/>
              <p:cNvGrpSpPr/>
              <p:nvPr/>
            </p:nvGrpSpPr>
            <p:grpSpPr>
              <a:xfrm>
                <a:off x="10512220" y="5260174"/>
                <a:ext cx="505805" cy="583703"/>
                <a:chOff x="5347918" y="5331117"/>
                <a:chExt cx="505805" cy="583703"/>
              </a:xfrm>
              <a:grpFill/>
            </p:grpSpPr>
            <p:grpSp>
              <p:nvGrpSpPr>
                <p:cNvPr id="231" name="组合 230"/>
                <p:cNvGrpSpPr/>
                <p:nvPr/>
              </p:nvGrpSpPr>
              <p:grpSpPr>
                <a:xfrm>
                  <a:off x="5347918" y="5331117"/>
                  <a:ext cx="505805" cy="583703"/>
                  <a:chOff x="5347918" y="5331117"/>
                  <a:chExt cx="505805" cy="583703"/>
                </a:xfrm>
                <a:grpFill/>
              </p:grpSpPr>
              <p:sp>
                <p:nvSpPr>
                  <p:cNvPr id="234" name="Line 7"/>
                  <p:cNvSpPr>
                    <a:spLocks noChangeShapeType="1"/>
                  </p:cNvSpPr>
                  <p:nvPr/>
                </p:nvSpPr>
                <p:spPr bwMode="auto">
                  <a:xfrm rot="16200000" flipV="1">
                    <a:off x="5469521" y="5447005"/>
                    <a:ext cx="23177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5" name="流程图: 手动操作 234"/>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36" name="Line 7"/>
                  <p:cNvSpPr>
                    <a:spLocks noChangeShapeType="1"/>
                  </p:cNvSpPr>
                  <p:nvPr/>
                </p:nvSpPr>
                <p:spPr bwMode="auto">
                  <a:xfrm rot="16200000">
                    <a:off x="5451532" y="5856042"/>
                    <a:ext cx="117557" cy="0"/>
                  </a:xfrm>
                  <a:prstGeom prst="line">
                    <a:avLst/>
                  </a:prstGeom>
                  <a:grpFill/>
                  <a:ln w="19050" cap="sq">
                    <a:solidFill>
                      <a:schemeClr val="accent6">
                        <a:lumMod val="75000"/>
                      </a:schemeClr>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2" name="矩形 231"/>
                <p:cNvSpPr/>
                <p:nvPr/>
              </p:nvSpPr>
              <p:spPr>
                <a:xfrm>
                  <a:off x="5374512" y="5547719"/>
                  <a:ext cx="277404" cy="292440"/>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33" name="矩形 232"/>
                <p:cNvSpPr/>
                <p:nvPr/>
              </p:nvSpPr>
              <p:spPr>
                <a:xfrm>
                  <a:off x="5563998" y="5547719"/>
                  <a:ext cx="277404" cy="292440"/>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29" name="Line 7"/>
              <p:cNvSpPr>
                <a:spLocks noChangeShapeType="1"/>
              </p:cNvSpPr>
              <p:nvPr/>
            </p:nvSpPr>
            <p:spPr bwMode="auto">
              <a:xfrm rot="10800000" flipH="1">
                <a:off x="10313348" y="5843877"/>
                <a:ext cx="359816" cy="0"/>
              </a:xfrm>
              <a:prstGeom prst="line">
                <a:avLst/>
              </a:prstGeom>
              <a:grpFill/>
              <a:ln w="19050" cap="sq">
                <a:solidFill>
                  <a:schemeClr val="accent6">
                    <a:lumMod val="75000"/>
                  </a:schemeClr>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0"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216" name="矩形 215"/>
            <p:cNvSpPr/>
            <p:nvPr/>
          </p:nvSpPr>
          <p:spPr>
            <a:xfrm>
              <a:off x="10421138" y="6036137"/>
              <a:ext cx="360000" cy="25200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rgbClr val="FF0000"/>
                  </a:solidFill>
                  <a:latin typeface="+mn-ea"/>
                  <a:cs typeface="Segoe UI Black" panose="020B0A02040204020203" pitchFamily="34" charset="0"/>
                </a:rPr>
                <a:t>rt</a:t>
              </a:r>
              <a:endParaRPr lang="zh-CN" altLang="en-US" sz="1400" dirty="0">
                <a:solidFill>
                  <a:srgbClr val="FF0000"/>
                </a:solidFill>
              </a:endParaRPr>
            </a:p>
          </p:txBody>
        </p:sp>
      </p:grpSp>
      <p:pic>
        <p:nvPicPr>
          <p:cNvPr id="3" name="图片 2"/>
          <p:cNvPicPr>
            <a:picLocks noChangeAspect="1"/>
          </p:cNvPicPr>
          <p:nvPr/>
        </p:nvPicPr>
        <p:blipFill>
          <a:blip r:embed="rId1"/>
          <a:stretch>
            <a:fillRect/>
          </a:stretch>
        </p:blipFill>
        <p:spPr>
          <a:xfrm>
            <a:off x="9842587" y="166563"/>
            <a:ext cx="2133785" cy="647756"/>
          </a:xfrm>
          <a:prstGeom prst="rect">
            <a:avLst/>
          </a:prstGeom>
        </p:spPr>
      </p:pic>
      <p:cxnSp>
        <p:nvCxnSpPr>
          <p:cNvPr id="201" name="直接箭头连接符 200"/>
          <p:cNvCxnSpPr/>
          <p:nvPr/>
        </p:nvCxnSpPr>
        <p:spPr>
          <a:xfrm>
            <a:off x="6244638" y="5563556"/>
            <a:ext cx="515913" cy="0"/>
          </a:xfrm>
          <a:prstGeom prst="straightConnector1">
            <a:avLst/>
          </a:prstGeom>
          <a:noFill/>
          <a:ln w="12700">
            <a:solidFill>
              <a:srgbClr val="0000FF"/>
            </a:solidFill>
            <a:round/>
            <a:headEnd w="lg" len="lg"/>
            <a:tailEnd type="stealth" w="lg" len="lg"/>
          </a:ln>
        </p:spPr>
      </p:cxnSp>
      <p:sp>
        <p:nvSpPr>
          <p:cNvPr id="202"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98" name="组合 197"/>
          <p:cNvGrpSpPr/>
          <p:nvPr/>
        </p:nvGrpSpPr>
        <p:grpSpPr>
          <a:xfrm>
            <a:off x="875029" y="3933146"/>
            <a:ext cx="3312584" cy="369332"/>
            <a:chOff x="907913" y="4866837"/>
            <a:chExt cx="3312584" cy="369332"/>
          </a:xfrm>
        </p:grpSpPr>
        <p:sp>
          <p:nvSpPr>
            <p:cNvPr id="199" name="文本框 198"/>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0" name="文本框 199"/>
            <p:cNvSpPr txBox="1"/>
            <p:nvPr/>
          </p:nvSpPr>
          <p:spPr>
            <a:xfrm>
              <a:off x="1340497" y="4867512"/>
              <a:ext cx="2880000"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203" name="矩形 202"/>
          <p:cNvSpPr/>
          <p:nvPr/>
        </p:nvSpPr>
        <p:spPr>
          <a:xfrm>
            <a:off x="830170" y="3352900"/>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blinds(vertical)">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blinds(horizontal)">
                                      <p:cBhvr>
                                        <p:cTn id="12" dur="5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blinds(vertical)">
                                      <p:cBhvr>
                                        <p:cTn id="17"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04585"/>
            <a:ext cx="370549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r>
              <a:rPr lang="zh-CN" altLang="en-US" sz="2200" b="1" dirty="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555364" cy="370007"/>
            <a:chOff x="907913" y="4866837"/>
            <a:chExt cx="3555364" cy="370007"/>
          </a:xfrm>
        </p:grpSpPr>
        <p:sp>
          <p:nvSpPr>
            <p:cNvPr id="190" name="文本框 189"/>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1" name="文本框 190"/>
            <p:cNvSpPr txBox="1"/>
            <p:nvPr/>
          </p:nvSpPr>
          <p:spPr>
            <a:xfrm>
              <a:off x="1340497" y="4867512"/>
              <a:ext cx="312278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30170" y="56441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66263" y="4821324"/>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83606" y="5243610"/>
            <a:ext cx="3541375" cy="360656"/>
            <a:chOff x="907913" y="4866837"/>
            <a:chExt cx="3028722" cy="370681"/>
          </a:xfrm>
        </p:grpSpPr>
        <p:sp>
          <p:nvSpPr>
            <p:cNvPr id="196" name="文本框 195"/>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7" name="文本框 196"/>
            <p:cNvSpPr txBox="1"/>
            <p:nvPr/>
          </p:nvSpPr>
          <p:spPr>
            <a:xfrm>
              <a:off x="1271235" y="4867512"/>
              <a:ext cx="2665400"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45243" y="354957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6" y="4027324"/>
            <a:ext cx="3541376" cy="360656"/>
            <a:chOff x="907913" y="4866837"/>
            <a:chExt cx="3028723" cy="370681"/>
          </a:xfrm>
        </p:grpSpPr>
        <p:sp>
          <p:nvSpPr>
            <p:cNvPr id="201" name="文本框 200"/>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5" name="文本框 204"/>
            <p:cNvSpPr txBox="1"/>
            <p:nvPr/>
          </p:nvSpPr>
          <p:spPr>
            <a:xfrm>
              <a:off x="1271234" y="4867512"/>
              <a:ext cx="2665402" cy="370006"/>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602" y="4453002"/>
            <a:ext cx="3541379" cy="360656"/>
            <a:chOff x="907913" y="4866837"/>
            <a:chExt cx="3028725" cy="370681"/>
          </a:xfrm>
        </p:grpSpPr>
        <p:sp>
          <p:nvSpPr>
            <p:cNvPr id="212" name="文本框 211"/>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13" name="文本框 212"/>
            <p:cNvSpPr txBox="1"/>
            <p:nvPr/>
          </p:nvSpPr>
          <p:spPr>
            <a:xfrm>
              <a:off x="1271234" y="4867512"/>
              <a:ext cx="2665404" cy="37000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902269" y="3146371"/>
            <a:ext cx="3528124" cy="370007"/>
            <a:chOff x="907913" y="4866837"/>
            <a:chExt cx="3528124" cy="370007"/>
          </a:xfrm>
        </p:grpSpPr>
        <p:sp>
          <p:nvSpPr>
            <p:cNvPr id="216" name="文本框 21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17" name="文本框 216"/>
            <p:cNvSpPr txBox="1"/>
            <p:nvPr/>
          </p:nvSpPr>
          <p:spPr>
            <a:xfrm>
              <a:off x="1335540" y="4867512"/>
              <a:ext cx="3100497"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04585"/>
            <a:ext cx="370549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r>
              <a:rPr lang="zh-CN" altLang="en-US" sz="2200" b="1" dirty="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681072" cy="370007"/>
            <a:chOff x="907913" y="4866837"/>
            <a:chExt cx="3681072" cy="370007"/>
          </a:xfrm>
        </p:grpSpPr>
        <p:sp>
          <p:nvSpPr>
            <p:cNvPr id="190" name="文本框 189"/>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191" name="文本框 190"/>
            <p:cNvSpPr txBox="1"/>
            <p:nvPr/>
          </p:nvSpPr>
          <p:spPr>
            <a:xfrm>
              <a:off x="1340497" y="4867512"/>
              <a:ext cx="3248488"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44377" y="39106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73010" y="353933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74890" y="5666035"/>
            <a:ext cx="3681211" cy="369989"/>
            <a:chOff x="907913" y="4866837"/>
            <a:chExt cx="3148315" cy="380273"/>
          </a:xfrm>
        </p:grpSpPr>
        <p:sp>
          <p:nvSpPr>
            <p:cNvPr id="196" name="文本框 195"/>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197" name="文本框 196"/>
            <p:cNvSpPr txBox="1"/>
            <p:nvPr/>
          </p:nvSpPr>
          <p:spPr>
            <a:xfrm>
              <a:off x="1279924" y="4867512"/>
              <a:ext cx="2776304" cy="379598"/>
            </a:xfrm>
            <a:prstGeom prst="rect">
              <a:avLst/>
            </a:prstGeom>
            <a:noFill/>
            <a:ln>
              <a:solidFill>
                <a:schemeClr val="tx1"/>
              </a:solidFill>
            </a:ln>
          </p:spPr>
          <p:txBody>
            <a:bodyPr wrap="square" rtlCol="0">
              <a:spAutoFit/>
            </a:bodyPr>
            <a:lstStyle/>
            <a:p>
              <a:r>
                <a:rPr lang="en-US" altLang="zh-CN" b="1" dirty="0" smtClean="0">
                  <a:latin typeface="+mn-ea"/>
                  <a:cs typeface="+mn-ea"/>
                </a:rPr>
                <a:t>         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55208" y="3095881"/>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3" y="4834581"/>
            <a:ext cx="3662339" cy="369989"/>
            <a:chOff x="907913" y="4866837"/>
            <a:chExt cx="3132175" cy="380273"/>
          </a:xfrm>
        </p:grpSpPr>
        <p:sp>
          <p:nvSpPr>
            <p:cNvPr id="201" name="文本框 200"/>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205" name="文本框 204"/>
            <p:cNvSpPr txBox="1"/>
            <p:nvPr/>
          </p:nvSpPr>
          <p:spPr>
            <a:xfrm>
              <a:off x="1271235" y="4867512"/>
              <a:ext cx="2768853" cy="379598"/>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599" y="5260259"/>
            <a:ext cx="3662342" cy="369989"/>
            <a:chOff x="907913" y="4866837"/>
            <a:chExt cx="3132178" cy="380273"/>
          </a:xfrm>
        </p:grpSpPr>
        <p:sp>
          <p:nvSpPr>
            <p:cNvPr id="212" name="文本框 211"/>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213" name="文本框 212"/>
            <p:cNvSpPr txBox="1"/>
            <p:nvPr/>
          </p:nvSpPr>
          <p:spPr>
            <a:xfrm>
              <a:off x="1271235" y="4867512"/>
              <a:ext cx="2768856" cy="379598"/>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881022" y="4376406"/>
            <a:ext cx="3675080" cy="370007"/>
            <a:chOff x="907913" y="4866837"/>
            <a:chExt cx="3675080" cy="370007"/>
          </a:xfrm>
        </p:grpSpPr>
        <p:sp>
          <p:nvSpPr>
            <p:cNvPr id="216" name="文本框 21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7" name="文本框 216"/>
            <p:cNvSpPr txBox="1"/>
            <p:nvPr/>
          </p:nvSpPr>
          <p:spPr>
            <a:xfrm>
              <a:off x="1335540" y="4867512"/>
              <a:ext cx="3247453"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26928" cy="461665"/>
          </a:xfrm>
          <a:prstGeom prst="rect">
            <a:avLst/>
          </a:prstGeom>
        </p:spPr>
        <p:txBody>
          <a:bodyPr wrap="none">
            <a:spAutoFit/>
          </a:bodyPr>
          <a:lstStyle/>
          <a:p>
            <a:r>
              <a:rPr lang="en-US" altLang="zh-CN" sz="2400" b="1" dirty="0" smtClean="0">
                <a:latin typeface="+mn-ea"/>
                <a:cs typeface="Segoe UI Black" panose="020B0A02040204020203" pitchFamily="34" charset="0"/>
              </a:rPr>
              <a:t>4. </a:t>
            </a:r>
            <a:r>
              <a:rPr lang="en-US" altLang="zh-CN" sz="2400" b="1" dirty="0" smtClean="0">
                <a:latin typeface="+mn-ea"/>
                <a:cs typeface="Segoe UI Black" panose="020B0A02040204020203" pitchFamily="34" charset="0"/>
                <a:sym typeface="Arial" panose="020B0604020202020204" pitchFamily="34" charset="0"/>
              </a:rPr>
              <a:t>SW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32" name="矩形 331"/>
          <p:cNvSpPr/>
          <p:nvPr/>
        </p:nvSpPr>
        <p:spPr>
          <a:xfrm>
            <a:off x="633685" y="2304585"/>
            <a:ext cx="4031366" cy="430887"/>
          </a:xfrm>
          <a:prstGeom prst="rect">
            <a:avLst/>
          </a:prstGeom>
        </p:spPr>
        <p:txBody>
          <a:bodyPr wrap="square">
            <a:spAutoFit/>
          </a:bodyPr>
          <a:lstStyle/>
          <a:p>
            <a:r>
              <a:rPr lang="en-US" altLang="zh-CN" sz="2200" b="1" dirty="0" smtClean="0">
                <a:solidFill>
                  <a:srgbClr val="FF0000"/>
                </a:solidFill>
                <a:latin typeface="+mn-ea"/>
                <a:cs typeface="Segoe UI Black" panose="020B0A02040204020203" pitchFamily="34" charset="0"/>
              </a:rPr>
              <a:t>2)</a:t>
            </a:r>
            <a:r>
              <a:rPr lang="en-US" altLang="zh-CN" sz="2200" b="1" dirty="0" err="1" smtClean="0">
                <a:solidFill>
                  <a:srgbClr val="FF0000"/>
                </a:solidFill>
                <a:latin typeface="+mn-ea"/>
                <a:cs typeface="Segoe UI Black" panose="020B0A02040204020203" pitchFamily="34" charset="0"/>
              </a:rPr>
              <a:t>lw</a:t>
            </a:r>
            <a:r>
              <a:rPr lang="zh-CN" altLang="en-US" sz="2200" b="1" dirty="0" smtClean="0">
                <a:solidFill>
                  <a:srgbClr val="FF0000"/>
                </a:solidFill>
                <a:latin typeface="+mn-ea"/>
                <a:cs typeface="Segoe UI Black" panose="020B0A02040204020203" pitchFamily="34" charset="0"/>
              </a:rPr>
              <a:t>执行阶段</a:t>
            </a:r>
            <a:r>
              <a:rPr lang="zh-CN" altLang="en-US" sz="2200" b="1" dirty="0">
                <a:solidFill>
                  <a:srgbClr val="FF0000"/>
                </a:solidFill>
                <a:latin typeface="+mn-ea"/>
                <a:cs typeface="Segoe UI Black" panose="020B0A02040204020203" pitchFamily="34" charset="0"/>
              </a:rPr>
              <a:t>的数据</a:t>
            </a:r>
            <a:r>
              <a:rPr lang="zh-CN" altLang="en-US" sz="2200" b="1" dirty="0" smtClean="0">
                <a:solidFill>
                  <a:srgbClr val="FF0000"/>
                </a:solidFill>
                <a:latin typeface="+mn-ea"/>
                <a:cs typeface="Segoe UI Black" panose="020B0A02040204020203" pitchFamily="34" charset="0"/>
              </a:rPr>
              <a:t>通路</a:t>
            </a:r>
            <a:endParaRPr lang="zh-CN" altLang="en-US" sz="2200" b="1" dirty="0">
              <a:solidFill>
                <a:srgbClr val="FF0000"/>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681072" cy="360675"/>
            <a:chOff x="907913" y="4866837"/>
            <a:chExt cx="3681072" cy="360675"/>
          </a:xfrm>
        </p:grpSpPr>
        <p:sp>
          <p:nvSpPr>
            <p:cNvPr id="190" name="文本框 189"/>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191" name="文本框 190"/>
            <p:cNvSpPr txBox="1"/>
            <p:nvPr/>
          </p:nvSpPr>
          <p:spPr>
            <a:xfrm>
              <a:off x="1340497" y="4867512"/>
              <a:ext cx="3248488"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44377" y="39106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73010" y="353933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74890" y="5666030"/>
            <a:ext cx="3681211" cy="360656"/>
            <a:chOff x="907913" y="4866837"/>
            <a:chExt cx="3148315" cy="370681"/>
          </a:xfrm>
        </p:grpSpPr>
        <p:sp>
          <p:nvSpPr>
            <p:cNvPr id="196" name="文本框 195"/>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197" name="文本框 196"/>
            <p:cNvSpPr txBox="1"/>
            <p:nvPr/>
          </p:nvSpPr>
          <p:spPr>
            <a:xfrm>
              <a:off x="1279924" y="4867512"/>
              <a:ext cx="2776304" cy="370006"/>
            </a:xfrm>
            <a:prstGeom prst="rect">
              <a:avLst/>
            </a:prstGeom>
            <a:noFill/>
            <a:ln>
              <a:solidFill>
                <a:schemeClr val="tx1"/>
              </a:solidFill>
            </a:ln>
          </p:spPr>
          <p:txBody>
            <a:bodyPr wrap="square" rtlCol="0">
              <a:spAutoFit/>
            </a:bodyPr>
            <a:lstStyle/>
            <a:p>
              <a:r>
                <a:rPr lang="en-US" altLang="zh-CN" b="1" dirty="0" smtClean="0">
                  <a:latin typeface="+mn-ea"/>
                  <a:cs typeface="+mn-ea"/>
                </a:rPr>
                <a:t>         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55208" y="3088066"/>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3" y="4834576"/>
            <a:ext cx="3662339" cy="360656"/>
            <a:chOff x="907913" y="4866837"/>
            <a:chExt cx="3132175" cy="370681"/>
          </a:xfrm>
        </p:grpSpPr>
        <p:sp>
          <p:nvSpPr>
            <p:cNvPr id="201" name="文本框 200"/>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205" name="文本框 204"/>
            <p:cNvSpPr txBox="1"/>
            <p:nvPr/>
          </p:nvSpPr>
          <p:spPr>
            <a:xfrm>
              <a:off x="1271235" y="4867512"/>
              <a:ext cx="2768853"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599" y="5260254"/>
            <a:ext cx="3662342" cy="360656"/>
            <a:chOff x="907913" y="4866837"/>
            <a:chExt cx="3132178" cy="370681"/>
          </a:xfrm>
        </p:grpSpPr>
        <p:sp>
          <p:nvSpPr>
            <p:cNvPr id="212" name="文本框 211"/>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213" name="文本框 212"/>
            <p:cNvSpPr txBox="1"/>
            <p:nvPr/>
          </p:nvSpPr>
          <p:spPr>
            <a:xfrm>
              <a:off x="1271235" y="4867512"/>
              <a:ext cx="2768856"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881022" y="4376406"/>
            <a:ext cx="3675080" cy="360675"/>
            <a:chOff x="907913" y="4866837"/>
            <a:chExt cx="3675080" cy="360675"/>
          </a:xfrm>
        </p:grpSpPr>
        <p:sp>
          <p:nvSpPr>
            <p:cNvPr id="216" name="文本框 21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7" name="文本框 216"/>
            <p:cNvSpPr txBox="1"/>
            <p:nvPr/>
          </p:nvSpPr>
          <p:spPr>
            <a:xfrm>
              <a:off x="1335540" y="4867512"/>
              <a:ext cx="3247453"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
        <p:nvSpPr>
          <p:cNvPr id="200" name="矩形 199"/>
          <p:cNvSpPr/>
          <p:nvPr/>
        </p:nvSpPr>
        <p:spPr>
          <a:xfrm>
            <a:off x="614225" y="1328797"/>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S</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w</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202" name="矩形 201"/>
          <p:cNvSpPr/>
          <p:nvPr/>
        </p:nvSpPr>
        <p:spPr>
          <a:xfrm>
            <a:off x="705617" y="1798487"/>
            <a:ext cx="3716082" cy="400110"/>
          </a:xfrm>
          <a:prstGeom prst="rect">
            <a:avLst/>
          </a:prstGeom>
        </p:spPr>
        <p:txBody>
          <a:bodyPr wrap="none">
            <a:spAutoFit/>
          </a:bodyPr>
          <a:lstStyle/>
          <a:p>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blinds(vertical)">
                                      <p:cBhvr>
                                        <p:cTn id="7" dur="500"/>
                                        <p:tgtEl>
                                          <p:spTgt spid="332"/>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blinds(vertical)">
                                      <p:cBhvr>
                                        <p:cTn id="10" dur="500"/>
                                        <p:tgtEl>
                                          <p:spTgt spid="214"/>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blinds(vertical)">
                                      <p:cBhvr>
                                        <p:cTn id="13" dur="500"/>
                                        <p:tgtEl>
                                          <p:spTgt spid="198"/>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blinds(vertical)">
                                      <p:cBhvr>
                                        <p:cTn id="16" dur="500"/>
                                        <p:tgtEl>
                                          <p:spTgt spid="194"/>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blinds(vertical)">
                                      <p:cBhvr>
                                        <p:cTn id="19" dur="500"/>
                                        <p:tgtEl>
                                          <p:spTgt spid="193"/>
                                        </p:tgtEl>
                                      </p:cBhvr>
                                    </p:animEffect>
                                  </p:childTnLst>
                                </p:cTn>
                              </p:par>
                              <p:par>
                                <p:cTn id="20" presetID="3" presetClass="entr" presetSubtype="5" fill="hold" nodeType="with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blinds(vertical)">
                                      <p:cBhvr>
                                        <p:cTn id="22" dur="500"/>
                                        <p:tgtEl>
                                          <p:spTgt spid="215"/>
                                        </p:tgtEl>
                                      </p:cBhvr>
                                    </p:animEffect>
                                  </p:childTnLst>
                                </p:cTn>
                              </p:par>
                              <p:par>
                                <p:cTn id="23" presetID="3" presetClass="entr" presetSubtype="5"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blinds(vertical)">
                                      <p:cBhvr>
                                        <p:cTn id="25" dur="500"/>
                                        <p:tgtEl>
                                          <p:spTgt spid="199"/>
                                        </p:tgtEl>
                                      </p:cBhvr>
                                    </p:animEffect>
                                  </p:childTnLst>
                                </p:cTn>
                              </p:par>
                              <p:par>
                                <p:cTn id="26" presetID="3" presetClass="entr" presetSubtype="5" fill="hold" nodeType="with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blinds(vertical)">
                                      <p:cBhvr>
                                        <p:cTn id="28" dur="500"/>
                                        <p:tgtEl>
                                          <p:spTgt spid="211"/>
                                        </p:tgtEl>
                                      </p:cBhvr>
                                    </p:animEffect>
                                  </p:childTnLst>
                                </p:cTn>
                              </p:par>
                              <p:par>
                                <p:cTn id="29" presetID="3" presetClass="entr" presetSubtype="5" fill="hold" nodeType="with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blinds(vertical)">
                                      <p:cBhvr>
                                        <p:cTn id="31" dur="500"/>
                                        <p:tgtEl>
                                          <p:spTgt spid="195"/>
                                        </p:tgtEl>
                                      </p:cBhvr>
                                    </p:animEffect>
                                  </p:childTnLst>
                                </p:cTn>
                              </p:par>
                              <p:par>
                                <p:cTn id="32" presetID="3" presetClass="entr" presetSubtype="5" fill="hold"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blinds(vertical)">
                                      <p:cBhvr>
                                        <p:cTn id="34"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193" grpId="0"/>
      <p:bldP spid="194" grpId="0"/>
      <p:bldP spid="198" grpId="0"/>
      <p:bldP spid="2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26928" cy="461665"/>
          </a:xfrm>
          <a:prstGeom prst="rect">
            <a:avLst/>
          </a:prstGeom>
        </p:spPr>
        <p:txBody>
          <a:bodyPr wrap="none">
            <a:spAutoFit/>
          </a:bodyPr>
          <a:lstStyle/>
          <a:p>
            <a:r>
              <a:rPr lang="en-US" altLang="zh-CN" sz="2400" b="1" dirty="0" smtClean="0">
                <a:latin typeface="+mn-ea"/>
                <a:cs typeface="Segoe UI Black" panose="020B0A02040204020203" pitchFamily="34" charset="0"/>
              </a:rPr>
              <a:t>4. </a:t>
            </a:r>
            <a:r>
              <a:rPr lang="en-US" altLang="zh-CN" sz="2400" b="1" dirty="0">
                <a:latin typeface="+mn-ea"/>
                <a:cs typeface="Segoe UI Black" panose="020B0A02040204020203" pitchFamily="34" charset="0"/>
                <a:sym typeface="Arial" panose="020B0604020202020204" pitchFamily="34" charset="0"/>
              </a:rPr>
              <a:t>S</a:t>
            </a:r>
            <a:r>
              <a:rPr lang="en-US" altLang="zh-CN" sz="2400" b="1" dirty="0" smtClean="0">
                <a:latin typeface="+mn-ea"/>
                <a:cs typeface="Segoe UI Black" panose="020B0A02040204020203" pitchFamily="34" charset="0"/>
                <a:sym typeface="Arial" panose="020B0604020202020204" pitchFamily="34" charset="0"/>
              </a:rPr>
              <a:t>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28797"/>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S</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w</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32" name="矩形 331"/>
          <p:cNvSpPr/>
          <p:nvPr/>
        </p:nvSpPr>
        <p:spPr>
          <a:xfrm>
            <a:off x="633685" y="2270828"/>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0491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grpSp>
        <p:nvGrpSpPr>
          <p:cNvPr id="199" name="组合 198"/>
          <p:cNvGrpSpPr/>
          <p:nvPr/>
        </p:nvGrpSpPr>
        <p:grpSpPr>
          <a:xfrm>
            <a:off x="865850" y="5655931"/>
            <a:ext cx="3468697" cy="360656"/>
            <a:chOff x="907913" y="4866837"/>
            <a:chExt cx="2966565" cy="370681"/>
          </a:xfrm>
        </p:grpSpPr>
        <p:sp>
          <p:nvSpPr>
            <p:cNvPr id="200" name="文本框 199"/>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201" name="文本框 200"/>
            <p:cNvSpPr txBox="1"/>
            <p:nvPr/>
          </p:nvSpPr>
          <p:spPr>
            <a:xfrm>
              <a:off x="1278541" y="4867512"/>
              <a:ext cx="2595937"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a:latin typeface="+mn-ea"/>
                  <a:cs typeface="+mn-ea"/>
                </a:rPr>
                <a:t> </a:t>
              </a:r>
              <a:r>
                <a:rPr lang="zh-CN" altLang="en-US" b="1" dirty="0" smtClean="0">
                  <a:latin typeface="+mn-ea"/>
                  <a:cs typeface="+mn-ea"/>
                </a:rPr>
                <a:t>、</a:t>
              </a:r>
              <a:r>
                <a:rPr lang="en-US" altLang="zh-CN" b="1" dirty="0" err="1" smtClean="0">
                  <a:latin typeface="+mn-ea"/>
                  <a:cs typeface="+mn-ea"/>
                </a:rPr>
                <a:t>DR</a:t>
              </a:r>
              <a:r>
                <a:rPr lang="en-US" altLang="zh-CN" b="1" baseline="-25000" dirty="0" err="1" smtClean="0">
                  <a:latin typeface="+mn-ea"/>
                  <a:cs typeface="+mn-ea"/>
                </a:rPr>
                <a:t>in</a:t>
              </a:r>
              <a:endParaRPr lang="zh-CN" altLang="en-US" b="1" baseline="-25000" dirty="0">
                <a:latin typeface="+mn-ea"/>
                <a:cs typeface="+mn-ea"/>
              </a:endParaRPr>
            </a:p>
          </p:txBody>
        </p:sp>
      </p:grpSp>
      <p:sp>
        <p:nvSpPr>
          <p:cNvPr id="206" name="矩形 205"/>
          <p:cNvSpPr/>
          <p:nvPr/>
        </p:nvSpPr>
        <p:spPr>
          <a:xfrm>
            <a:off x="705617" y="1798487"/>
            <a:ext cx="3716082" cy="400110"/>
          </a:xfrm>
          <a:prstGeom prst="rect">
            <a:avLst/>
          </a:prstGeom>
        </p:spPr>
        <p:txBody>
          <a:bodyPr wrap="none">
            <a:spAutoFit/>
          </a:bodyPr>
          <a:lstStyle/>
          <a:p>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grpSp>
        <p:nvGrpSpPr>
          <p:cNvPr id="210" name="组合 209"/>
          <p:cNvGrpSpPr/>
          <p:nvPr/>
        </p:nvGrpSpPr>
        <p:grpSpPr>
          <a:xfrm>
            <a:off x="860493" y="6095428"/>
            <a:ext cx="3470291" cy="360656"/>
            <a:chOff x="907913" y="4866837"/>
            <a:chExt cx="2967928" cy="370681"/>
          </a:xfrm>
        </p:grpSpPr>
        <p:sp>
          <p:nvSpPr>
            <p:cNvPr id="211" name="文本框 210"/>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212" name="文本框 211"/>
            <p:cNvSpPr txBox="1"/>
            <p:nvPr/>
          </p:nvSpPr>
          <p:spPr>
            <a:xfrm>
              <a:off x="1275323" y="4867512"/>
              <a:ext cx="2600518" cy="370006"/>
            </a:xfrm>
            <a:prstGeom prst="rect">
              <a:avLst/>
            </a:prstGeom>
            <a:noFill/>
            <a:ln>
              <a:solidFill>
                <a:schemeClr val="tx1"/>
              </a:solidFill>
            </a:ln>
          </p:spPr>
          <p:txBody>
            <a:bodyPr wrap="square" rtlCol="0">
              <a:spAutoFit/>
            </a:bodyPr>
            <a:lstStyle/>
            <a:p>
              <a:r>
                <a:rPr lang="en-US" altLang="zh-CN" b="1" dirty="0" smtClean="0">
                  <a:latin typeface="+mn-ea"/>
                  <a:cs typeface="+mn-ea"/>
                </a:rPr>
                <a:t>               Write</a:t>
              </a:r>
              <a:endParaRPr lang="zh-CN" altLang="en-US" b="1" baseline="-25000" dirty="0">
                <a:latin typeface="+mn-ea"/>
                <a:cs typeface="+mn-ea"/>
              </a:endParaRPr>
            </a:p>
          </p:txBody>
        </p:sp>
      </p:grpSp>
      <p:grpSp>
        <p:nvGrpSpPr>
          <p:cNvPr id="186" name="组合 185"/>
          <p:cNvGrpSpPr/>
          <p:nvPr/>
        </p:nvGrpSpPr>
        <p:grpSpPr>
          <a:xfrm>
            <a:off x="859113" y="4798513"/>
            <a:ext cx="3475435" cy="360656"/>
            <a:chOff x="907913" y="4866837"/>
            <a:chExt cx="2972327" cy="370681"/>
          </a:xfrm>
        </p:grpSpPr>
        <p:sp>
          <p:nvSpPr>
            <p:cNvPr id="187" name="文本框 186"/>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188" name="文本框 187"/>
            <p:cNvSpPr txBox="1"/>
            <p:nvPr/>
          </p:nvSpPr>
          <p:spPr>
            <a:xfrm>
              <a:off x="1278541" y="4867512"/>
              <a:ext cx="2601699" cy="370006"/>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grpSp>
        <p:nvGrpSpPr>
          <p:cNvPr id="189" name="组合 188"/>
          <p:cNvGrpSpPr/>
          <p:nvPr/>
        </p:nvGrpSpPr>
        <p:grpSpPr>
          <a:xfrm>
            <a:off x="859109" y="5234455"/>
            <a:ext cx="3475438" cy="360656"/>
            <a:chOff x="907913" y="4866837"/>
            <a:chExt cx="2972330" cy="370681"/>
          </a:xfrm>
        </p:grpSpPr>
        <p:sp>
          <p:nvSpPr>
            <p:cNvPr id="190" name="文本框 189"/>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191" name="文本框 190"/>
            <p:cNvSpPr txBox="1"/>
            <p:nvPr/>
          </p:nvSpPr>
          <p:spPr>
            <a:xfrm>
              <a:off x="1278541" y="4867512"/>
              <a:ext cx="2601702"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194" name="组合 193"/>
          <p:cNvGrpSpPr/>
          <p:nvPr/>
        </p:nvGrpSpPr>
        <p:grpSpPr>
          <a:xfrm>
            <a:off x="865565" y="4332238"/>
            <a:ext cx="3465220" cy="360675"/>
            <a:chOff x="890751" y="3474055"/>
            <a:chExt cx="3465220" cy="360675"/>
          </a:xfrm>
        </p:grpSpPr>
        <p:sp>
          <p:nvSpPr>
            <p:cNvPr id="213" name="文本框 212"/>
            <p:cNvSpPr txBox="1"/>
            <p:nvPr/>
          </p:nvSpPr>
          <p:spPr>
            <a:xfrm>
              <a:off x="890751" y="3474055"/>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4" name="文本框 213"/>
            <p:cNvSpPr txBox="1"/>
            <p:nvPr/>
          </p:nvSpPr>
          <p:spPr>
            <a:xfrm>
              <a:off x="1323335" y="3474730"/>
              <a:ext cx="3032636"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16507" y="198654"/>
            <a:ext cx="2133785" cy="647756"/>
          </a:xfrm>
          <a:prstGeom prst="rect">
            <a:avLst/>
          </a:prstGeom>
        </p:spPr>
      </p:pic>
      <p:cxnSp>
        <p:nvCxnSpPr>
          <p:cNvPr id="193" name="直接箭头连接符 192"/>
          <p:cNvCxnSpPr/>
          <p:nvPr/>
        </p:nvCxnSpPr>
        <p:spPr>
          <a:xfrm>
            <a:off x="6255722" y="5563802"/>
            <a:ext cx="515913" cy="0"/>
          </a:xfrm>
          <a:prstGeom prst="straightConnector1">
            <a:avLst/>
          </a:prstGeom>
          <a:noFill/>
          <a:ln w="12700">
            <a:solidFill>
              <a:srgbClr val="0000FF"/>
            </a:solidFill>
            <a:round/>
            <a:headEnd w="lg" len="lg"/>
            <a:tailEnd type="stealth" w="lg" len="lg"/>
          </a:ln>
        </p:spPr>
      </p:cxnSp>
      <p:sp>
        <p:nvSpPr>
          <p:cNvPr id="19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96" name="矩形 195"/>
          <p:cNvSpPr/>
          <p:nvPr/>
        </p:nvSpPr>
        <p:spPr>
          <a:xfrm>
            <a:off x="855208" y="3490510"/>
            <a:ext cx="3800444" cy="430887"/>
          </a:xfrm>
          <a:prstGeom prst="rect">
            <a:avLst/>
          </a:prstGeom>
        </p:spPr>
        <p:txBody>
          <a:bodyPr wrap="square">
            <a:spAutoFit/>
          </a:bodyPr>
          <a:lstStyle/>
          <a:p>
            <a:pPr fontAlgn="auto">
              <a:spcBef>
                <a:spcPts val="0"/>
              </a:spcBef>
            </a:pP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ux2</a:t>
            </a:r>
            <a:r>
              <a:rPr lang="en-US" altLang="zh-CN" sz="2200" dirty="0" smtClean="0">
                <a:solidFill>
                  <a:sysClr val="windowText" lastClr="000000"/>
                </a:solidFill>
                <a:latin typeface="+mn-ea"/>
                <a:sym typeface="Symbol" panose="05050102010706020507" pitchFamily="18" charset="2"/>
              </a:rPr>
              <a:t>Regs </a:t>
            </a:r>
            <a:r>
              <a:rPr lang="en-US" altLang="zh-CN" sz="2200" dirty="0">
                <a:solidFill>
                  <a:sysClr val="windowText" lastClr="000000"/>
                </a:solidFill>
                <a:latin typeface="+mn-ea"/>
                <a:sym typeface="Symbol" panose="05050102010706020507" pitchFamily="18" charset="2"/>
              </a:rPr>
              <a:t>/ </a:t>
            </a:r>
            <a:r>
              <a:rPr lang="en-US" altLang="zh-CN" sz="2200" dirty="0" err="1">
                <a:solidFill>
                  <a:sysClr val="windowText" lastClr="000000"/>
                </a:solidFill>
                <a:latin typeface="+mn-ea"/>
                <a:sym typeface="Symbol" panose="05050102010706020507" pitchFamily="18" charset="2"/>
              </a:rPr>
              <a:t>Regs</a:t>
            </a:r>
            <a:r>
              <a:rPr lang="en-US" altLang="zh-CN" sz="2200" dirty="0">
                <a:solidFill>
                  <a:sysClr val="windowText" lastClr="000000"/>
                </a:solidFill>
                <a:latin typeface="+mn-ea"/>
                <a:sym typeface="Symbol" panose="05050102010706020507" pitchFamily="18" charset="2"/>
              </a:rPr>
              <a:t> </a:t>
            </a:r>
            <a:r>
              <a:rPr lang="en-US" altLang="zh-CN" sz="2200" dirty="0" smtClean="0">
                <a:solidFill>
                  <a:sysClr val="windowText" lastClr="000000"/>
                </a:solidFill>
                <a:latin typeface="+mn-ea"/>
                <a:sym typeface="Symbol" panose="05050102010706020507" pitchFamily="18" charset="2"/>
              </a:rPr>
              <a:t> DR  </a:t>
            </a:r>
            <a:endParaRPr lang="en-US" altLang="zh-CN" sz="2200" dirty="0">
              <a:solidFill>
                <a:sysClr val="windowText" lastClr="000000"/>
              </a:solidFill>
              <a:latin typeface="+mn-ea"/>
              <a:sym typeface="Wingdings" panose="05000000000000000000" pitchFamily="2" charset="2"/>
            </a:endParaRPr>
          </a:p>
        </p:txBody>
      </p:sp>
      <p:sp>
        <p:nvSpPr>
          <p:cNvPr id="202" name="矩形 201"/>
          <p:cNvSpPr/>
          <p:nvPr/>
        </p:nvSpPr>
        <p:spPr>
          <a:xfrm>
            <a:off x="855208" y="3043331"/>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203" name="矩形 202"/>
          <p:cNvSpPr/>
          <p:nvPr/>
        </p:nvSpPr>
        <p:spPr>
          <a:xfrm>
            <a:off x="869869" y="266389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sp>
        <p:nvSpPr>
          <p:cNvPr id="204" name="矩形 203"/>
          <p:cNvSpPr/>
          <p:nvPr/>
        </p:nvSpPr>
        <p:spPr>
          <a:xfrm>
            <a:off x="858875" y="3895189"/>
            <a:ext cx="3800444" cy="430887"/>
          </a:xfrm>
          <a:prstGeom prst="rect">
            <a:avLst/>
          </a:prstGeom>
        </p:spPr>
        <p:txBody>
          <a:bodyPr wrap="square">
            <a:spAutoFit/>
          </a:bodyPr>
          <a:lstStyle/>
          <a:p>
            <a:pPr fontAlgn="auto">
              <a:spcBef>
                <a:spcPts val="0"/>
              </a:spcBef>
            </a:pPr>
            <a:r>
              <a:rPr lang="en-US" altLang="zh-CN" sz="2200" dirty="0" smtClean="0">
                <a:solidFill>
                  <a:sysClr val="windowText" lastClr="000000"/>
                </a:solidFill>
                <a:latin typeface="+mn-ea"/>
                <a:sym typeface="Symbol" panose="05050102010706020507" pitchFamily="18" charset="2"/>
              </a:rPr>
              <a:t>DR  M[AR]  </a:t>
            </a:r>
            <a:endParaRPr lang="en-US" altLang="zh-CN" sz="2200" dirty="0">
              <a:solidFill>
                <a:sysClr val="windowText" lastClr="000000"/>
              </a:solidFill>
              <a:latin typeface="+mn-ea"/>
              <a:sym typeface="Wingdings" panose="05000000000000000000" pitchFamily="2" charset="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820291" y="1806001"/>
            <a:ext cx="3386791" cy="827919"/>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grpSp>
        <p:nvGrpSpPr>
          <p:cNvPr id="11" name="组合 10"/>
          <p:cNvGrpSpPr/>
          <p:nvPr/>
        </p:nvGrpSpPr>
        <p:grpSpPr>
          <a:xfrm>
            <a:off x="831609" y="2655452"/>
            <a:ext cx="3998089" cy="475923"/>
            <a:chOff x="831609" y="2698996"/>
            <a:chExt cx="3998089" cy="475923"/>
          </a:xfrm>
        </p:grpSpPr>
        <p:sp>
          <p:nvSpPr>
            <p:cNvPr id="10" name="文本框 9"/>
            <p:cNvSpPr txBox="1"/>
            <p:nvPr/>
          </p:nvSpPr>
          <p:spPr>
            <a:xfrm>
              <a:off x="1322751" y="2774809"/>
              <a:ext cx="3506947" cy="400110"/>
            </a:xfrm>
            <a:prstGeom prst="rect">
              <a:avLst/>
            </a:prstGeom>
            <a:noFill/>
          </p:spPr>
          <p:txBody>
            <a:bodyPr wrap="square" rtlCol="0">
              <a:spAutoFit/>
            </a:bodyPr>
            <a:lstStyle/>
            <a:p>
              <a:r>
                <a:rPr lang="en-US" altLang="zh-CN" sz="2000" dirty="0" smtClean="0"/>
                <a:t>PC+4 </a:t>
              </a:r>
              <a:r>
                <a:rPr lang="zh-CN" altLang="en-US" sz="2000" dirty="0" smtClean="0"/>
                <a:t>如何理解？</a:t>
              </a:r>
              <a:endParaRPr lang="zh-CN" altLang="en-US" sz="2000" dirty="0"/>
            </a:p>
          </p:txBody>
        </p:sp>
        <p:pic>
          <p:nvPicPr>
            <p:cNvPr id="177"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grpSp>
        <p:nvGrpSpPr>
          <p:cNvPr id="179" name="组合 178"/>
          <p:cNvGrpSpPr/>
          <p:nvPr/>
        </p:nvGrpSpPr>
        <p:grpSpPr>
          <a:xfrm>
            <a:off x="840888" y="3733847"/>
            <a:ext cx="3998089" cy="475923"/>
            <a:chOff x="831609" y="2698996"/>
            <a:chExt cx="3998089" cy="475923"/>
          </a:xfrm>
        </p:grpSpPr>
        <p:sp>
          <p:nvSpPr>
            <p:cNvPr id="180" name="文本框 179"/>
            <p:cNvSpPr txBox="1"/>
            <p:nvPr/>
          </p:nvSpPr>
          <p:spPr>
            <a:xfrm>
              <a:off x="1322751" y="2774809"/>
              <a:ext cx="3506947" cy="400110"/>
            </a:xfrm>
            <a:prstGeom prst="rect">
              <a:avLst/>
            </a:prstGeom>
            <a:noFill/>
          </p:spPr>
          <p:txBody>
            <a:bodyPr wrap="square" rtlCol="0">
              <a:spAutoFit/>
            </a:bodyPr>
            <a:lstStyle/>
            <a:p>
              <a:r>
                <a:rPr lang="zh-CN" altLang="en-US" sz="2000" dirty="0" smtClean="0"/>
                <a:t>如何判断</a:t>
              </a:r>
              <a:r>
                <a:rPr lang="en-US" altLang="zh-CN" sz="2000" dirty="0" smtClean="0">
                  <a:latin typeface="+mn-ea"/>
                  <a:sym typeface="Arial" panose="020B0604020202020204" pitchFamily="34" charset="0"/>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t>？</a:t>
              </a:r>
              <a:endParaRPr lang="zh-CN" altLang="en-US" sz="2000" dirty="0"/>
            </a:p>
          </p:txBody>
        </p:sp>
        <p:pic>
          <p:nvPicPr>
            <p:cNvPr id="181"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
        <p:nvSpPr>
          <p:cNvPr id="12" name="文本框 11"/>
          <p:cNvSpPr txBox="1"/>
          <p:nvPr/>
        </p:nvSpPr>
        <p:spPr>
          <a:xfrm>
            <a:off x="933452" y="3266157"/>
            <a:ext cx="3930404" cy="400110"/>
          </a:xfrm>
          <a:prstGeom prst="rect">
            <a:avLst/>
          </a:prstGeom>
          <a:noFill/>
        </p:spPr>
        <p:txBody>
          <a:bodyPr wrap="square" rtlCol="0">
            <a:spAutoFit/>
          </a:bodyPr>
          <a:lstStyle/>
          <a:p>
            <a:r>
              <a:rPr lang="zh-CN" altLang="en-US" sz="2000" dirty="0" smtClean="0">
                <a:solidFill>
                  <a:srgbClr val="240CD2"/>
                </a:solidFill>
              </a:rPr>
              <a:t>指令执行阶段</a:t>
            </a:r>
            <a:r>
              <a:rPr lang="en-US" altLang="zh-CN" sz="2000" dirty="0" smtClean="0">
                <a:solidFill>
                  <a:srgbClr val="240CD2"/>
                </a:solidFill>
              </a:rPr>
              <a:t>PC</a:t>
            </a:r>
            <a:r>
              <a:rPr lang="zh-CN" altLang="en-US" sz="2000" dirty="0" smtClean="0">
                <a:solidFill>
                  <a:srgbClr val="240CD2"/>
                </a:solidFill>
              </a:rPr>
              <a:t>内容即为</a:t>
            </a:r>
            <a:r>
              <a:rPr lang="en-US" altLang="zh-CN" sz="2000" dirty="0" smtClean="0">
                <a:solidFill>
                  <a:srgbClr val="240CD2"/>
                </a:solidFill>
              </a:rPr>
              <a:t>”PC +4 ”</a:t>
            </a:r>
            <a:endParaRPr lang="zh-CN" altLang="en-US" sz="2000" dirty="0">
              <a:solidFill>
                <a:srgbClr val="240CD2"/>
              </a:solidFill>
            </a:endParaRPr>
          </a:p>
        </p:txBody>
      </p:sp>
      <p:sp>
        <p:nvSpPr>
          <p:cNvPr id="183" name="文本框 182"/>
          <p:cNvSpPr txBox="1"/>
          <p:nvPr/>
        </p:nvSpPr>
        <p:spPr>
          <a:xfrm>
            <a:off x="933452" y="4428313"/>
            <a:ext cx="3859263" cy="400110"/>
          </a:xfrm>
          <a:prstGeom prst="rect">
            <a:avLst/>
          </a:prstGeom>
          <a:noFill/>
        </p:spPr>
        <p:txBody>
          <a:bodyPr wrap="square" rtlCol="0">
            <a:spAutoFit/>
          </a:bodyPr>
          <a:lstStyle/>
          <a:p>
            <a:r>
              <a:rPr lang="zh-CN" altLang="en-US" sz="2000" dirty="0" smtClean="0">
                <a:solidFill>
                  <a:srgbClr val="240CD2"/>
                </a:solidFill>
              </a:rPr>
              <a:t>利用</a:t>
            </a:r>
            <a:r>
              <a:rPr lang="en-US" altLang="zh-CN" sz="2000" dirty="0" smtClean="0">
                <a:solidFill>
                  <a:srgbClr val="240CD2"/>
                </a:solidFill>
              </a:rPr>
              <a:t>ALU</a:t>
            </a:r>
            <a:r>
              <a:rPr lang="zh-CN" altLang="en-US" sz="2000" dirty="0" smtClean="0">
                <a:solidFill>
                  <a:srgbClr val="240CD2"/>
                </a:solidFill>
              </a:rPr>
              <a:t>的减法功能实现</a:t>
            </a:r>
            <a:endParaRPr lang="zh-CN" altLang="en-US" sz="2000" dirty="0">
              <a:solidFill>
                <a:srgbClr val="240CD2"/>
              </a:solidFill>
            </a:endParaRPr>
          </a:p>
        </p:txBody>
      </p:sp>
      <p:pic>
        <p:nvPicPr>
          <p:cNvPr id="3" name="图片 2"/>
          <p:cNvPicPr>
            <a:picLocks noChangeAspect="1"/>
          </p:cNvPicPr>
          <p:nvPr/>
        </p:nvPicPr>
        <p:blipFill>
          <a:blip r:embed="rId2"/>
          <a:stretch>
            <a:fillRect/>
          </a:stretch>
        </p:blipFill>
        <p:spPr>
          <a:xfrm>
            <a:off x="9842587" y="176585"/>
            <a:ext cx="2133785" cy="647756"/>
          </a:xfrm>
          <a:prstGeom prst="rect">
            <a:avLst/>
          </a:prstGeom>
        </p:spPr>
      </p:pic>
      <p:cxnSp>
        <p:nvCxnSpPr>
          <p:cNvPr id="176" name="直接箭头连接符 175"/>
          <p:cNvCxnSpPr/>
          <p:nvPr/>
        </p:nvCxnSpPr>
        <p:spPr>
          <a:xfrm>
            <a:off x="6260769" y="555684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blinds(vertical)">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blinds(vertical)">
                                      <p:cBhvr>
                                        <p:cTn id="2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820291"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7" name="Rectangle 104"/>
          <p:cNvSpPr>
            <a:spLocks noChangeArrowheads="1"/>
          </p:cNvSpPr>
          <p:nvPr/>
        </p:nvSpPr>
        <p:spPr bwMode="auto">
          <a:xfrm>
            <a:off x="6506917"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88" name="矩形 187"/>
          <p:cNvSpPr/>
          <p:nvPr/>
        </p:nvSpPr>
        <p:spPr>
          <a:xfrm>
            <a:off x="820291" y="4461967"/>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789708" y="4929240"/>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191" name="组合 190"/>
          <p:cNvGrpSpPr/>
          <p:nvPr/>
        </p:nvGrpSpPr>
        <p:grpSpPr>
          <a:xfrm>
            <a:off x="865565" y="5473243"/>
            <a:ext cx="3672582" cy="370007"/>
            <a:chOff x="1025422" y="3970411"/>
            <a:chExt cx="3672582" cy="370007"/>
          </a:xfrm>
        </p:grpSpPr>
        <p:sp>
          <p:nvSpPr>
            <p:cNvPr id="193" name="文本框 192"/>
            <p:cNvSpPr txBox="1"/>
            <p:nvPr/>
          </p:nvSpPr>
          <p:spPr>
            <a:xfrm>
              <a:off x="1025422" y="3970411"/>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194" name="文本框 193"/>
            <p:cNvSpPr txBox="1"/>
            <p:nvPr/>
          </p:nvSpPr>
          <p:spPr>
            <a:xfrm>
              <a:off x="1458004" y="3971086"/>
              <a:ext cx="3240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195" name="组合 194"/>
          <p:cNvGrpSpPr/>
          <p:nvPr/>
        </p:nvGrpSpPr>
        <p:grpSpPr>
          <a:xfrm>
            <a:off x="5322276" y="923497"/>
            <a:ext cx="5915437" cy="5436000"/>
            <a:chOff x="5322276" y="923497"/>
            <a:chExt cx="5915437" cy="5436000"/>
          </a:xfrm>
        </p:grpSpPr>
        <p:sp>
          <p:nvSpPr>
            <p:cNvPr id="196" name="上下箭头 19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97" name="组合 196"/>
            <p:cNvGrpSpPr/>
            <p:nvPr/>
          </p:nvGrpSpPr>
          <p:grpSpPr>
            <a:xfrm>
              <a:off x="8661106" y="4260275"/>
              <a:ext cx="2576607" cy="1999881"/>
              <a:chOff x="8457856" y="4195326"/>
              <a:chExt cx="2574778" cy="1999970"/>
            </a:xfrm>
            <a:noFill/>
          </p:grpSpPr>
          <p:sp>
            <p:nvSpPr>
              <p:cNvPr id="215"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6" name="组合 215"/>
              <p:cNvGrpSpPr/>
              <p:nvPr/>
            </p:nvGrpSpPr>
            <p:grpSpPr>
              <a:xfrm>
                <a:off x="8457856" y="4813329"/>
                <a:ext cx="1511179" cy="150880"/>
                <a:chOff x="8382799" y="4959918"/>
                <a:chExt cx="1511179" cy="150880"/>
              </a:xfrm>
              <a:grpFill/>
            </p:grpSpPr>
            <p:cxnSp>
              <p:nvCxnSpPr>
                <p:cNvPr id="228" name="直接连接符 227"/>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29" name="等腰三角形 228"/>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1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1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19"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220" name="组合 219"/>
              <p:cNvGrpSpPr/>
              <p:nvPr/>
            </p:nvGrpSpPr>
            <p:grpSpPr>
              <a:xfrm>
                <a:off x="9962454" y="5260037"/>
                <a:ext cx="505805" cy="707492"/>
                <a:chOff x="5347918" y="5325265"/>
                <a:chExt cx="505805" cy="707492"/>
              </a:xfrm>
              <a:grpFill/>
            </p:grpSpPr>
            <p:grpSp>
              <p:nvGrpSpPr>
                <p:cNvPr id="222" name="组合 221"/>
                <p:cNvGrpSpPr/>
                <p:nvPr/>
              </p:nvGrpSpPr>
              <p:grpSpPr>
                <a:xfrm>
                  <a:off x="5347918" y="5325265"/>
                  <a:ext cx="505805" cy="707492"/>
                  <a:chOff x="5347918" y="5325265"/>
                  <a:chExt cx="505805" cy="707492"/>
                </a:xfrm>
                <a:grpFill/>
              </p:grpSpPr>
              <p:sp>
                <p:nvSpPr>
                  <p:cNvPr id="225"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6" name="流程图: 手动操作 225"/>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7"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23" name="矩形 222"/>
                <p:cNvSpPr/>
                <p:nvPr/>
              </p:nvSpPr>
              <p:spPr>
                <a:xfrm>
                  <a:off x="5374512" y="5547084"/>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24" name="矩形 223"/>
                <p:cNvSpPr/>
                <p:nvPr/>
              </p:nvSpPr>
              <p:spPr>
                <a:xfrm>
                  <a:off x="5563998" y="5547084"/>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21"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grpSp>
          <p:nvGrpSpPr>
            <p:cNvPr id="198" name="组合 197"/>
            <p:cNvGrpSpPr/>
            <p:nvPr/>
          </p:nvGrpSpPr>
          <p:grpSpPr>
            <a:xfrm>
              <a:off x="5322276" y="4152593"/>
              <a:ext cx="3221355" cy="994410"/>
              <a:chOff x="5076" y="6077"/>
              <a:chExt cx="5073" cy="1566"/>
            </a:xfrm>
          </p:grpSpPr>
          <p:sp>
            <p:nvSpPr>
              <p:cNvPr id="200" name="任意多边形 19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01" name="组合 200"/>
              <p:cNvGrpSpPr/>
              <p:nvPr/>
            </p:nvGrpSpPr>
            <p:grpSpPr>
              <a:xfrm>
                <a:off x="5076" y="6486"/>
                <a:ext cx="3912" cy="1157"/>
                <a:chOff x="5884534" y="4139053"/>
                <a:chExt cx="2484766" cy="734511"/>
              </a:xfrm>
              <a:noFill/>
            </p:grpSpPr>
            <p:grpSp>
              <p:nvGrpSpPr>
                <p:cNvPr id="207" name="组合 206"/>
                <p:cNvGrpSpPr/>
                <p:nvPr/>
              </p:nvGrpSpPr>
              <p:grpSpPr>
                <a:xfrm>
                  <a:off x="6400892" y="4139053"/>
                  <a:ext cx="1968408" cy="734511"/>
                  <a:chOff x="6608301" y="4430628"/>
                  <a:chExt cx="2076055" cy="774680"/>
                </a:xfrm>
                <a:grpFill/>
              </p:grpSpPr>
              <p:sp>
                <p:nvSpPr>
                  <p:cNvPr id="209" name="Line 7"/>
                  <p:cNvSpPr>
                    <a:spLocks noChangeShapeType="1"/>
                  </p:cNvSpPr>
                  <p:nvPr/>
                </p:nvSpPr>
                <p:spPr bwMode="auto">
                  <a:xfrm flipH="1">
                    <a:off x="6608301" y="4987244"/>
                    <a:ext cx="828689"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0" name="矩形 209"/>
                  <p:cNvSpPr/>
                  <p:nvPr/>
                </p:nvSpPr>
                <p:spPr>
                  <a:xfrm>
                    <a:off x="7532399" y="4848352"/>
                    <a:ext cx="598990" cy="356956"/>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11" name="直接连接符 210"/>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12"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3"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14"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sp>
              <p:nvSpPr>
                <p:cNvPr id="208" name="Rectangle 104"/>
                <p:cNvSpPr>
                  <a:spLocks noChangeArrowheads="1"/>
                </p:cNvSpPr>
                <p:nvPr/>
              </p:nvSpPr>
              <p:spPr bwMode="auto">
                <a:xfrm>
                  <a:off x="5884534" y="4465749"/>
                  <a:ext cx="510393"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a:solidFill>
                        <a:schemeClr val="bg1"/>
                      </a:solidFill>
                      <a:latin typeface="+mn-ea"/>
                      <a:cs typeface="Segoe UI Black" panose="020B0A02040204020203" pitchFamily="34" charset="0"/>
                    </a:rPr>
                    <a:t>PSW</a:t>
                  </a:r>
                  <a:endParaRPr lang="en-US" altLang="zh-CN" sz="1400" b="1" dirty="0">
                    <a:solidFill>
                      <a:schemeClr val="bg1"/>
                    </a:solidFill>
                    <a:latin typeface="+mn-ea"/>
                    <a:cs typeface="Segoe UI Black" panose="020B0A02040204020203" pitchFamily="34" charset="0"/>
                  </a:endParaRPr>
                </a:p>
              </p:txBody>
            </p:sp>
          </p:grpSp>
          <p:grpSp>
            <p:nvGrpSpPr>
              <p:cNvPr id="202" name="组合 201"/>
              <p:cNvGrpSpPr/>
              <p:nvPr/>
            </p:nvGrpSpPr>
            <p:grpSpPr>
              <a:xfrm rot="16200000">
                <a:off x="8778" y="6244"/>
                <a:ext cx="797" cy="463"/>
                <a:chOff x="8835" y="9279"/>
                <a:chExt cx="797" cy="463"/>
              </a:xfrm>
            </p:grpSpPr>
            <p:sp>
              <p:nvSpPr>
                <p:cNvPr id="204" name="流程图: 手动操作 203"/>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05" name="矩形 204"/>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6" name="矩形 205"/>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03"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9" name="矩形 198"/>
            <p:cNvSpPr/>
            <p:nvPr/>
          </p:nvSpPr>
          <p:spPr>
            <a:xfrm>
              <a:off x="10421138" y="6025251"/>
              <a:ext cx="360000" cy="32336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chemeClr val="bg1"/>
                  </a:solidFill>
                  <a:latin typeface="+mn-ea"/>
                  <a:cs typeface="Segoe UI Black" panose="020B0A02040204020203" pitchFamily="34" charset="0"/>
                </a:rPr>
                <a:t>rt</a:t>
              </a:r>
              <a:endParaRPr lang="zh-CN" altLang="en-US" sz="1400" dirty="0"/>
            </a:p>
          </p:txBody>
        </p:sp>
      </p:grpSp>
      <p:pic>
        <p:nvPicPr>
          <p:cNvPr id="3" name="图片 2"/>
          <p:cNvPicPr>
            <a:picLocks noChangeAspect="1"/>
          </p:cNvPicPr>
          <p:nvPr/>
        </p:nvPicPr>
        <p:blipFill>
          <a:blip r:embed="rId1"/>
          <a:stretch>
            <a:fillRect/>
          </a:stretch>
        </p:blipFill>
        <p:spPr>
          <a:xfrm>
            <a:off x="9927387" y="253620"/>
            <a:ext cx="2133785" cy="647756"/>
          </a:xfrm>
          <a:prstGeom prst="rect">
            <a:avLst/>
          </a:prstGeom>
        </p:spPr>
      </p:pic>
      <p:cxnSp>
        <p:nvCxnSpPr>
          <p:cNvPr id="230" name="直接箭头连接符 229"/>
          <p:cNvCxnSpPr/>
          <p:nvPr/>
        </p:nvCxnSpPr>
        <p:spPr>
          <a:xfrm>
            <a:off x="6255722" y="5595313"/>
            <a:ext cx="515913"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32" name="矩形 231"/>
          <p:cNvSpPr/>
          <p:nvPr/>
        </p:nvSpPr>
        <p:spPr>
          <a:xfrm>
            <a:off x="888246" y="349487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33" name="组合 232"/>
          <p:cNvGrpSpPr/>
          <p:nvPr/>
        </p:nvGrpSpPr>
        <p:grpSpPr>
          <a:xfrm>
            <a:off x="865565" y="4006428"/>
            <a:ext cx="3465220" cy="369332"/>
            <a:chOff x="890751" y="3474055"/>
            <a:chExt cx="3465220" cy="369332"/>
          </a:xfrm>
        </p:grpSpPr>
        <p:sp>
          <p:nvSpPr>
            <p:cNvPr id="234" name="文本框 233"/>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235" name="文本框 234"/>
            <p:cNvSpPr txBox="1"/>
            <p:nvPr/>
          </p:nvSpPr>
          <p:spPr>
            <a:xfrm>
              <a:off x="1323335" y="3474730"/>
              <a:ext cx="3032636"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blinds(vertical)">
                                      <p:cBhvr>
                                        <p:cTn id="7" dur="500"/>
                                        <p:tgtEl>
                                          <p:spTgt spid="1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blinds(vertical)">
                                      <p:cBhvr>
                                        <p:cTn id="10" dur="500"/>
                                        <p:tgtEl>
                                          <p:spTgt spid="17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blinds(vertical)">
                                      <p:cBhvr>
                                        <p:cTn id="15" dur="500"/>
                                        <p:tgtEl>
                                          <p:spTgt spid="232"/>
                                        </p:tgtEl>
                                      </p:cBhvr>
                                    </p:animEffect>
                                  </p:childTnLst>
                                </p:cTn>
                              </p:par>
                              <p:par>
                                <p:cTn id="16" presetID="3" presetClass="entr" presetSubtype="5" fill="hold" nodeType="with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blinds(vertical)">
                                      <p:cBhvr>
                                        <p:cTn id="18" dur="5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7"/>
                                        </p:tgtEl>
                                        <p:attrNameLst>
                                          <p:attrName>style.visibility</p:attrName>
                                        </p:attrNameLst>
                                      </p:cBhvr>
                                      <p:to>
                                        <p:strVal val="visible"/>
                                      </p:to>
                                    </p:set>
                                    <p:animEffect transition="in" filter="blinds(horizontal)">
                                      <p:cBhvr>
                                        <p:cTn id="23" dur="500"/>
                                        <p:tgtEl>
                                          <p:spTgt spid="18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blinds(vertical)">
                                      <p:cBhvr>
                                        <p:cTn id="28" dur="500"/>
                                        <p:tgtEl>
                                          <p:spTgt spid="1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89"/>
                                        </p:tgtEl>
                                        <p:attrNameLst>
                                          <p:attrName>style.visibility</p:attrName>
                                        </p:attrNameLst>
                                      </p:cBhvr>
                                      <p:to>
                                        <p:strVal val="visible"/>
                                      </p:to>
                                    </p:set>
                                    <p:animEffect transition="in" filter="blinds(vertical)">
                                      <p:cBhvr>
                                        <p:cTn id="33" dur="500"/>
                                        <p:tgtEl>
                                          <p:spTgt spid="18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nodeType="clickEffect">
                                  <p:stCondLst>
                                    <p:cond delay="0"/>
                                  </p:stCondLst>
                                  <p:childTnLst>
                                    <p:set>
                                      <p:cBhvr>
                                        <p:cTn id="37" dur="1" fill="hold">
                                          <p:stCondLst>
                                            <p:cond delay="0"/>
                                          </p:stCondLst>
                                        </p:cTn>
                                        <p:tgtEl>
                                          <p:spTgt spid="195"/>
                                        </p:tgtEl>
                                        <p:attrNameLst>
                                          <p:attrName>style.visibility</p:attrName>
                                        </p:attrNameLst>
                                      </p:cBhvr>
                                      <p:to>
                                        <p:strVal val="visible"/>
                                      </p:to>
                                    </p:set>
                                    <p:animEffect transition="in" filter="blinds(vertical)">
                                      <p:cBhvr>
                                        <p:cTn id="38" dur="500"/>
                                        <p:tgtEl>
                                          <p:spTgt spid="19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nodeType="clickEffect">
                                  <p:stCondLst>
                                    <p:cond delay="0"/>
                                  </p:stCondLst>
                                  <p:childTnLst>
                                    <p:set>
                                      <p:cBhvr>
                                        <p:cTn id="42" dur="1" fill="hold">
                                          <p:stCondLst>
                                            <p:cond delay="0"/>
                                          </p:stCondLst>
                                        </p:cTn>
                                        <p:tgtEl>
                                          <p:spTgt spid="191"/>
                                        </p:tgtEl>
                                        <p:attrNameLst>
                                          <p:attrName>style.visibility</p:attrName>
                                        </p:attrNameLst>
                                      </p:cBhvr>
                                      <p:to>
                                        <p:strVal val="visible"/>
                                      </p:to>
                                    </p:set>
                                    <p:animEffect transition="in" filter="blinds(vertical)">
                                      <p:cBhvr>
                                        <p:cTn id="4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8" grpId="0"/>
      <p:bldP spid="187" grpId="0" animBg="1"/>
      <p:bldP spid="188" grpId="0"/>
      <p:bldP spid="189" grpId="0"/>
      <p:bldP spid="232"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650178" y="12580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a:blip r:embed="rId1"/>
          <a:stretch>
            <a:fillRect/>
          </a:stretch>
        </p:blipFill>
        <p:spPr>
          <a:xfrm>
            <a:off x="9937196" y="298276"/>
            <a:ext cx="2133785" cy="647756"/>
          </a:xfrm>
          <a:prstGeom prst="rect">
            <a:avLst/>
          </a:prstGeom>
        </p:spPr>
      </p:pic>
      <p:pic>
        <p:nvPicPr>
          <p:cNvPr id="57" name="A7C3E3F">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rotWithShape="1">
          <a:blip r:embed="rId4"/>
          <a:srcRect r="4907"/>
          <a:stretch>
            <a:fillRect/>
          </a:stretch>
        </p:blipFill>
        <p:spPr>
          <a:xfrm>
            <a:off x="930592" y="874314"/>
            <a:ext cx="9728443" cy="5523409"/>
          </a:xfrm>
          <a:prstGeom prst="rect">
            <a:avLst/>
          </a:prstGeom>
          <a:ln>
            <a:solidFill>
              <a:srgbClr val="240CD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368"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endCondLst>
                    <p:cond evt="onNext" delay="0">
                      <p:tgtEl>
                        <p:sldTgt/>
                      </p:tgtEl>
                    </p:cond>
                  </p:endCondLst>
                </p:cTn>
                <p:tgtEl>
                  <p:spTgt spid="5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829481" y="3482270"/>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230" name="组合 229"/>
          <p:cNvGrpSpPr/>
          <p:nvPr/>
        </p:nvGrpSpPr>
        <p:grpSpPr>
          <a:xfrm>
            <a:off x="879513" y="3920340"/>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2" name="文本框 231"/>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234" name="矩形 233"/>
          <p:cNvSpPr/>
          <p:nvPr/>
        </p:nvSpPr>
        <p:spPr>
          <a:xfrm>
            <a:off x="829481" y="4353227"/>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5" name="矩形 234"/>
          <p:cNvSpPr/>
          <p:nvPr/>
        </p:nvSpPr>
        <p:spPr>
          <a:xfrm>
            <a:off x="694964" y="4769581"/>
            <a:ext cx="438639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grpSp>
        <p:nvGrpSpPr>
          <p:cNvPr id="237" name="组合 236"/>
          <p:cNvGrpSpPr/>
          <p:nvPr/>
        </p:nvGrpSpPr>
        <p:grpSpPr>
          <a:xfrm>
            <a:off x="831609" y="5442190"/>
            <a:ext cx="3998089" cy="475923"/>
            <a:chOff x="831609" y="2698996"/>
            <a:chExt cx="3998089" cy="475923"/>
          </a:xfrm>
        </p:grpSpPr>
        <p:sp>
          <p:nvSpPr>
            <p:cNvPr id="238" name="文本框 237"/>
            <p:cNvSpPr txBox="1"/>
            <p:nvPr/>
          </p:nvSpPr>
          <p:spPr>
            <a:xfrm>
              <a:off x="1322751" y="2774809"/>
              <a:ext cx="3506947" cy="400110"/>
            </a:xfrm>
            <a:prstGeom prst="rect">
              <a:avLst/>
            </a:prstGeom>
            <a:noFill/>
          </p:spPr>
          <p:txBody>
            <a:bodyPr wrap="square" rtlCol="0">
              <a:spAutoFit/>
            </a:bodyPr>
            <a:lstStyle/>
            <a:p>
              <a:r>
                <a:rPr lang="zh-CN" altLang="en-US" sz="2000" dirty="0" smtClean="0"/>
                <a:t>通路</a:t>
              </a:r>
              <a:r>
                <a:rPr lang="en-US" altLang="zh-CN" sz="2000" dirty="0" smtClean="0"/>
                <a:t>4</a:t>
              </a:r>
              <a:r>
                <a:rPr lang="zh-CN" altLang="en-US" sz="2000" dirty="0" smtClean="0"/>
                <a:t>能实现指令的功能吗？</a:t>
              </a:r>
              <a:endParaRPr lang="zh-CN" altLang="en-US" sz="2000" dirty="0"/>
            </a:p>
          </p:txBody>
        </p:sp>
        <p:pic>
          <p:nvPicPr>
            <p:cNvPr id="239"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pic>
        <p:nvPicPr>
          <p:cNvPr id="3" name="图片 2"/>
          <p:cNvPicPr>
            <a:picLocks noChangeAspect="1"/>
          </p:cNvPicPr>
          <p:nvPr/>
        </p:nvPicPr>
        <p:blipFill>
          <a:blip r:embed="rId2"/>
          <a:stretch>
            <a:fillRect/>
          </a:stretch>
        </p:blipFill>
        <p:spPr>
          <a:xfrm>
            <a:off x="9816507" y="198654"/>
            <a:ext cx="2133785" cy="647756"/>
          </a:xfrm>
          <a:prstGeom prst="rect">
            <a:avLst/>
          </a:prstGeom>
        </p:spPr>
      </p:pic>
      <p:cxnSp>
        <p:nvCxnSpPr>
          <p:cNvPr id="180" name="直接箭头连接符 179"/>
          <p:cNvCxnSpPr/>
          <p:nvPr/>
        </p:nvCxnSpPr>
        <p:spPr>
          <a:xfrm>
            <a:off x="6244638" y="5563803"/>
            <a:ext cx="515913" cy="0"/>
          </a:xfrm>
          <a:prstGeom prst="straightConnector1">
            <a:avLst/>
          </a:prstGeom>
          <a:noFill/>
          <a:ln w="12700">
            <a:solidFill>
              <a:srgbClr val="0000FF"/>
            </a:solidFill>
            <a:round/>
            <a:headEnd w="lg" len="lg"/>
            <a:tailEnd type="stealth" w="lg" len="lg"/>
          </a:ln>
        </p:spPr>
      </p:cxnSp>
      <p:sp>
        <p:nvSpPr>
          <p:cNvPr id="18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blinds(vertical)">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30"/>
                                        </p:tgtEl>
                                        <p:attrNameLst>
                                          <p:attrName>style.visibility</p:attrName>
                                        </p:attrNameLst>
                                      </p:cBhvr>
                                      <p:to>
                                        <p:strVal val="visible"/>
                                      </p:to>
                                    </p:set>
                                    <p:animEffect transition="in" filter="blinds(vertical)">
                                      <p:cBhvr>
                                        <p:cTn id="12" dur="500"/>
                                        <p:tgtEl>
                                          <p:spTgt spid="230"/>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blinds(vertical)">
                                      <p:cBhvr>
                                        <p:cTn id="15" dur="5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234"/>
                                        </p:tgtEl>
                                        <p:attrNameLst>
                                          <p:attrName>style.visibility</p:attrName>
                                        </p:attrNameLst>
                                      </p:cBhvr>
                                      <p:to>
                                        <p:strVal val="visible"/>
                                      </p:to>
                                    </p:set>
                                    <p:animEffect transition="in" filter="blinds(vertical)">
                                      <p:cBhvr>
                                        <p:cTn id="20" dur="500"/>
                                        <p:tgtEl>
                                          <p:spTgt spid="2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blinds(vertical)">
                                      <p:cBhvr>
                                        <p:cTn id="25" dur="500"/>
                                        <p:tgtEl>
                                          <p:spTgt spid="2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237"/>
                                        </p:tgtEl>
                                        <p:attrNameLst>
                                          <p:attrName>style.visibility</p:attrName>
                                        </p:attrNameLst>
                                      </p:cBhvr>
                                      <p:to>
                                        <p:strVal val="visible"/>
                                      </p:to>
                                    </p:set>
                                    <p:animEffect transition="in" filter="blinds(vertical)">
                                      <p:cBhvr>
                                        <p:cTn id="30"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233" grpId="0" animBg="1"/>
      <p:bldP spid="234" grpId="0"/>
      <p:bldP spid="2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78505"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818765"/>
            <a:chOff x="8634197" y="1090623"/>
            <a:chExt cx="3342990" cy="2818765"/>
          </a:xfrm>
        </p:grpSpPr>
        <p:grpSp>
          <p:nvGrpSpPr>
            <p:cNvPr id="376" name="组合 375"/>
            <p:cNvGrpSpPr/>
            <p:nvPr/>
          </p:nvGrpSpPr>
          <p:grpSpPr>
            <a:xfrm>
              <a:off x="8634197" y="1090623"/>
              <a:ext cx="3342990" cy="2818765"/>
              <a:chOff x="9137" y="2036"/>
              <a:chExt cx="5265" cy="4439"/>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50"/>
                <a:ext cx="5162" cy="1325"/>
                <a:chOff x="8469809" y="3294302"/>
                <a:chExt cx="3277200" cy="840664"/>
              </a:xfrm>
              <a:noFill/>
            </p:grpSpPr>
            <p:sp>
              <p:nvSpPr>
                <p:cNvPr id="383" name="Text Box 8"/>
                <p:cNvSpPr txBox="1">
                  <a:spLocks noChangeArrowheads="1"/>
                </p:cNvSpPr>
                <p:nvPr/>
              </p:nvSpPr>
              <p:spPr bwMode="auto">
                <a:xfrm>
                  <a:off x="10812860" y="3866442"/>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747028"/>
                  <a:chOff x="8469809" y="3294302"/>
                  <a:chExt cx="3087966" cy="747028"/>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488782"/>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764668"/>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829481" y="3482270"/>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230" name="组合 229"/>
          <p:cNvGrpSpPr/>
          <p:nvPr/>
        </p:nvGrpSpPr>
        <p:grpSpPr>
          <a:xfrm>
            <a:off x="879513" y="3920340"/>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2" name="文本框 231"/>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234" name="矩形 233"/>
          <p:cNvSpPr/>
          <p:nvPr/>
        </p:nvSpPr>
        <p:spPr>
          <a:xfrm>
            <a:off x="829481" y="4404983"/>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5" name="矩形 234"/>
          <p:cNvSpPr/>
          <p:nvPr/>
        </p:nvSpPr>
        <p:spPr>
          <a:xfrm>
            <a:off x="694964" y="5037805"/>
            <a:ext cx="438639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5" name="矩形 14"/>
          <p:cNvSpPr/>
          <p:nvPr/>
        </p:nvSpPr>
        <p:spPr>
          <a:xfrm>
            <a:off x="8695857" y="3243218"/>
            <a:ext cx="1744406" cy="99688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2585232" y="5594940"/>
            <a:ext cx="222620" cy="3172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603679" y="6000140"/>
            <a:ext cx="6061765" cy="430887"/>
            <a:chOff x="603679" y="5928299"/>
            <a:chExt cx="6061765" cy="430887"/>
          </a:xfrm>
        </p:grpSpPr>
        <p:sp>
          <p:nvSpPr>
            <p:cNvPr id="197" name="矩形 196"/>
            <p:cNvSpPr/>
            <p:nvPr/>
          </p:nvSpPr>
          <p:spPr>
            <a:xfrm>
              <a:off x="603679" y="5928299"/>
              <a:ext cx="6061765"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9862128" y="241758"/>
            <a:ext cx="2133785" cy="647756"/>
          </a:xfrm>
          <a:prstGeom prst="rect">
            <a:avLst/>
          </a:prstGeom>
        </p:spPr>
      </p:pic>
      <p:cxnSp>
        <p:nvCxnSpPr>
          <p:cNvPr id="195" name="直接箭头连接符 194"/>
          <p:cNvCxnSpPr/>
          <p:nvPr/>
        </p:nvCxnSpPr>
        <p:spPr>
          <a:xfrm>
            <a:off x="6255722" y="5572512"/>
            <a:ext cx="515913" cy="0"/>
          </a:xfrm>
          <a:prstGeom prst="straightConnector1">
            <a:avLst/>
          </a:prstGeom>
          <a:noFill/>
          <a:ln w="12700">
            <a:solidFill>
              <a:srgbClr val="0000FF"/>
            </a:solidFill>
            <a:round/>
            <a:headEnd w="lg" len="lg"/>
            <a:tailEnd type="stealth" w="lg" len="lg"/>
          </a:ln>
        </p:spPr>
      </p:cxnSp>
      <p:sp>
        <p:nvSpPr>
          <p:cNvPr id="19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par>
                                <p:cTn id="8" presetID="3" presetClass="entr" presetSubtype="5"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40000"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934335"/>
            <a:chOff x="8634197" y="1090623"/>
            <a:chExt cx="3342990" cy="2934335"/>
          </a:xfrm>
        </p:grpSpPr>
        <p:grpSp>
          <p:nvGrpSpPr>
            <p:cNvPr id="376" name="组合 375"/>
            <p:cNvGrpSpPr/>
            <p:nvPr/>
          </p:nvGrpSpPr>
          <p:grpSpPr>
            <a:xfrm>
              <a:off x="8634197" y="1090623"/>
              <a:ext cx="3342990" cy="2934335"/>
              <a:chOff x="9137" y="2036"/>
              <a:chExt cx="5265" cy="4621"/>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37"/>
                <a:ext cx="5162" cy="1520"/>
                <a:chOff x="8469809" y="3294302"/>
                <a:chExt cx="3277200" cy="967226"/>
              </a:xfrm>
              <a:noFill/>
            </p:grpSpPr>
            <p:sp>
              <p:nvSpPr>
                <p:cNvPr id="383" name="Text Box 8"/>
                <p:cNvSpPr txBox="1">
                  <a:spLocks noChangeArrowheads="1"/>
                </p:cNvSpPr>
                <p:nvPr/>
              </p:nvSpPr>
              <p:spPr bwMode="auto">
                <a:xfrm>
                  <a:off x="10812860" y="3993004"/>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873591"/>
                  <a:chOff x="8469809" y="3294302"/>
                  <a:chExt cx="3087966" cy="873591"/>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60833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891231"/>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2858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452819" y="3534631"/>
            <a:ext cx="5985234" cy="430887"/>
            <a:chOff x="603680" y="5928299"/>
            <a:chExt cx="5985234" cy="430887"/>
          </a:xfrm>
        </p:grpSpPr>
        <p:sp>
          <p:nvSpPr>
            <p:cNvPr id="197" name="矩形 196"/>
            <p:cNvSpPr/>
            <p:nvPr/>
          </p:nvSpPr>
          <p:spPr>
            <a:xfrm>
              <a:off x="603680" y="5928299"/>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5" name="圆角矩形 194"/>
          <p:cNvSpPr/>
          <p:nvPr/>
        </p:nvSpPr>
        <p:spPr>
          <a:xfrm>
            <a:off x="450134" y="3548367"/>
            <a:ext cx="5183710"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6363041" y="923497"/>
            <a:ext cx="4900109" cy="5436000"/>
            <a:chOff x="6363041" y="923497"/>
            <a:chExt cx="4900109" cy="5436000"/>
          </a:xfrm>
        </p:grpSpPr>
        <p:sp>
          <p:nvSpPr>
            <p:cNvPr id="198" name="上下箭头 197"/>
            <p:cNvSpPr/>
            <p:nvPr/>
          </p:nvSpPr>
          <p:spPr>
            <a:xfrm>
              <a:off x="846882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00" name="组合 199"/>
            <p:cNvGrpSpPr/>
            <p:nvPr/>
          </p:nvGrpSpPr>
          <p:grpSpPr>
            <a:xfrm>
              <a:off x="6363041" y="4152593"/>
              <a:ext cx="2144395" cy="1710055"/>
              <a:chOff x="6715" y="6077"/>
              <a:chExt cx="3377" cy="2693"/>
            </a:xfrm>
          </p:grpSpPr>
          <p:sp>
            <p:nvSpPr>
              <p:cNvPr id="217" name="任意多边形 216"/>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18" name="组合 217"/>
              <p:cNvGrpSpPr/>
              <p:nvPr/>
            </p:nvGrpSpPr>
            <p:grpSpPr>
              <a:xfrm>
                <a:off x="7039" y="6482"/>
                <a:ext cx="1949" cy="2288"/>
                <a:chOff x="7378729" y="4430628"/>
                <a:chExt cx="1305627" cy="1532525"/>
              </a:xfrm>
              <a:noFill/>
            </p:grpSpPr>
            <p:sp>
              <p:nvSpPr>
                <p:cNvPr id="224" name="矩形 223"/>
                <p:cNvSpPr/>
                <p:nvPr/>
              </p:nvSpPr>
              <p:spPr>
                <a:xfrm>
                  <a:off x="7545584" y="4825396"/>
                  <a:ext cx="598986" cy="357113"/>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25" name="直接连接符 224"/>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26"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7"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228" name="直接连接符 227"/>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229"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36"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219" name="组合 218"/>
              <p:cNvGrpSpPr/>
              <p:nvPr/>
            </p:nvGrpSpPr>
            <p:grpSpPr>
              <a:xfrm rot="16200000">
                <a:off x="8778" y="6244"/>
                <a:ext cx="797" cy="463"/>
                <a:chOff x="8835" y="9279"/>
                <a:chExt cx="797" cy="463"/>
              </a:xfrm>
            </p:grpSpPr>
            <p:sp>
              <p:nvSpPr>
                <p:cNvPr id="221" name="流程图: 手动操作 220"/>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2" name="矩形 221"/>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23" name="矩形 222"/>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20" name="Line 7"/>
              <p:cNvSpPr>
                <a:spLocks noChangeShapeType="1"/>
              </p:cNvSpPr>
              <p:nvPr/>
            </p:nvSpPr>
            <p:spPr bwMode="auto">
              <a:xfrm flipH="1">
                <a:off x="9355" y="6290"/>
                <a:ext cx="737"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1" name="组合 200"/>
            <p:cNvGrpSpPr/>
            <p:nvPr/>
          </p:nvGrpSpPr>
          <p:grpSpPr>
            <a:xfrm>
              <a:off x="8637642" y="3063194"/>
              <a:ext cx="2625508" cy="597661"/>
              <a:chOff x="8793996" y="3539666"/>
              <a:chExt cx="2768760" cy="631667"/>
            </a:xfrm>
            <a:noFill/>
          </p:grpSpPr>
          <p:sp>
            <p:nvSpPr>
              <p:cNvPr id="213" name="Rectangle 104"/>
              <p:cNvSpPr>
                <a:spLocks noChangeArrowheads="1"/>
              </p:cNvSpPr>
              <p:nvPr/>
            </p:nvSpPr>
            <p:spPr bwMode="auto">
              <a:xfrm>
                <a:off x="10762642" y="3539666"/>
                <a:ext cx="800114" cy="60833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214" name="组合 213"/>
              <p:cNvGrpSpPr/>
              <p:nvPr/>
            </p:nvGrpSpPr>
            <p:grpSpPr>
              <a:xfrm rot="16200000">
                <a:off x="8888900" y="3962283"/>
                <a:ext cx="114146" cy="303954"/>
                <a:chOff x="6487642" y="5650746"/>
                <a:chExt cx="114146" cy="303954"/>
              </a:xfrm>
              <a:grpFill/>
            </p:grpSpPr>
            <p:cxnSp>
              <p:nvCxnSpPr>
                <p:cNvPr id="215" name="直接连接符 214"/>
                <p:cNvCxnSpPr/>
                <p:nvPr/>
              </p:nvCxnSpPr>
              <p:spPr>
                <a:xfrm rot="5400000" flipH="1">
                  <a:off x="6387321" y="5802723"/>
                  <a:ext cx="303954" cy="0"/>
                </a:xfrm>
                <a:prstGeom prst="line">
                  <a:avLst/>
                </a:prstGeom>
                <a:grpFill/>
                <a:ln w="19050">
                  <a:solidFill>
                    <a:schemeClr val="accent6">
                      <a:lumMod val="75000"/>
                    </a:schemeClr>
                  </a:solidFill>
                  <a:round/>
                  <a:tailEnd type="none" w="lg" len="lg"/>
                </a:ln>
              </p:spPr>
            </p:cxnSp>
            <p:sp>
              <p:nvSpPr>
                <p:cNvPr id="216" name="等腰三角形 215"/>
                <p:cNvSpPr/>
                <p:nvPr/>
              </p:nvSpPr>
              <p:spPr>
                <a:xfrm>
                  <a:off x="6487642" y="5726322"/>
                  <a:ext cx="114146" cy="113883"/>
                </a:xfrm>
                <a:prstGeom prst="triangle">
                  <a:avLst/>
                </a:prstGeom>
                <a:solidFill>
                  <a:schemeClr val="accent6">
                    <a:lumMod val="75000"/>
                  </a:schemeClr>
                </a:solidFill>
                <a:ln w="1270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202" name="流程图: 手动输入 201"/>
            <p:cNvSpPr/>
            <p:nvPr/>
          </p:nvSpPr>
          <p:spPr>
            <a:xfrm flipH="1">
              <a:off x="9980496" y="3287829"/>
              <a:ext cx="396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Ext</a:t>
              </a:r>
              <a:endParaRPr lang="zh-CN" altLang="en-US" sz="1200" b="1" dirty="0">
                <a:solidFill>
                  <a:schemeClr val="bg1"/>
                </a:solidFill>
              </a:endParaRPr>
            </a:p>
          </p:txBody>
        </p:sp>
        <p:cxnSp>
          <p:nvCxnSpPr>
            <p:cNvPr id="203" name="直接连接符 202"/>
            <p:cNvCxnSpPr/>
            <p:nvPr/>
          </p:nvCxnSpPr>
          <p:spPr>
            <a:xfrm flipH="1">
              <a:off x="10384086" y="3426046"/>
              <a:ext cx="126000" cy="0"/>
            </a:xfrm>
            <a:prstGeom prst="line">
              <a:avLst/>
            </a:prstGeom>
            <a:noFill/>
            <a:ln w="19050">
              <a:solidFill>
                <a:schemeClr val="accent6">
                  <a:lumMod val="75000"/>
                </a:schemeClr>
              </a:solidFill>
              <a:round/>
              <a:tailEnd type="none" w="lg" len="lg"/>
            </a:ln>
          </p:spPr>
        </p:cxnSp>
        <p:cxnSp>
          <p:nvCxnSpPr>
            <p:cNvPr id="204" name="直接连接符 203"/>
            <p:cNvCxnSpPr/>
            <p:nvPr/>
          </p:nvCxnSpPr>
          <p:spPr>
            <a:xfrm flipV="1">
              <a:off x="9891385" y="3412427"/>
              <a:ext cx="108000" cy="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sp>
          <p:nvSpPr>
            <p:cNvPr id="205" name="矩形 204"/>
            <p:cNvSpPr/>
            <p:nvPr/>
          </p:nvSpPr>
          <p:spPr>
            <a:xfrm>
              <a:off x="9297019" y="3683814"/>
              <a:ext cx="450000" cy="216000"/>
            </a:xfrm>
            <a:prstGeom prst="rec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bg1"/>
                  </a:solidFill>
                  <a:sym typeface="Symbol" panose="05050102010706020507" pitchFamily="18" charset="2"/>
                </a:rPr>
                <a:t></a:t>
              </a:r>
              <a:r>
                <a:rPr lang="en-US" altLang="zh-CN" sz="1300" b="1" dirty="0" smtClean="0">
                  <a:solidFill>
                    <a:schemeClr val="bg1"/>
                  </a:solidFill>
                </a:rPr>
                <a:t>2</a:t>
              </a:r>
              <a:endParaRPr lang="zh-CN" altLang="en-US" sz="1300" b="1" dirty="0">
                <a:solidFill>
                  <a:schemeClr val="bg1"/>
                </a:solidFill>
              </a:endParaRPr>
            </a:p>
          </p:txBody>
        </p:sp>
        <p:cxnSp>
          <p:nvCxnSpPr>
            <p:cNvPr id="206" name="直接连接符 205"/>
            <p:cNvCxnSpPr/>
            <p:nvPr/>
          </p:nvCxnSpPr>
          <p:spPr>
            <a:xfrm>
              <a:off x="9900276" y="3417615"/>
              <a:ext cx="0" cy="36000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cxnSp>
          <p:nvCxnSpPr>
            <p:cNvPr id="207" name="直接连接符 206"/>
            <p:cNvCxnSpPr>
              <a:endCxn id="205" idx="3"/>
            </p:cNvCxnSpPr>
            <p:nvPr/>
          </p:nvCxnSpPr>
          <p:spPr>
            <a:xfrm flipH="1">
              <a:off x="9747019" y="3774477"/>
              <a:ext cx="162000" cy="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flipH="1">
              <a:off x="9146410" y="3764987"/>
              <a:ext cx="162000" cy="1744"/>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sp>
          <p:nvSpPr>
            <p:cNvPr id="209" name="流程图: 手动操作 208"/>
            <p:cNvSpPr/>
            <p:nvPr/>
          </p:nvSpPr>
          <p:spPr>
            <a:xfrm rot="5400000">
              <a:off x="8787259" y="3476025"/>
              <a:ext cx="506095" cy="214630"/>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10" name="组合 209"/>
            <p:cNvGrpSpPr/>
            <p:nvPr/>
          </p:nvGrpSpPr>
          <p:grpSpPr>
            <a:xfrm>
              <a:off x="8896583" y="3371811"/>
              <a:ext cx="292388" cy="464576"/>
              <a:chOff x="8896583" y="3371811"/>
              <a:chExt cx="292388" cy="464576"/>
            </a:xfrm>
          </p:grpSpPr>
          <p:sp>
            <p:nvSpPr>
              <p:cNvPr id="211" name="矩形 210"/>
              <p:cNvSpPr/>
              <p:nvPr/>
            </p:nvSpPr>
            <p:spPr>
              <a:xfrm rot="16200000">
                <a:off x="8903957" y="3551373"/>
                <a:ext cx="277640" cy="292388"/>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12" name="矩形 211"/>
              <p:cNvSpPr/>
              <p:nvPr/>
            </p:nvSpPr>
            <p:spPr>
              <a:xfrm rot="16200000">
                <a:off x="8902573" y="3367684"/>
                <a:ext cx="267335" cy="275590"/>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grpSp>
      <p:grpSp>
        <p:nvGrpSpPr>
          <p:cNvPr id="237" name="组合 236"/>
          <p:cNvGrpSpPr/>
          <p:nvPr/>
        </p:nvGrpSpPr>
        <p:grpSpPr>
          <a:xfrm>
            <a:off x="474063" y="4258448"/>
            <a:ext cx="4660744" cy="369547"/>
            <a:chOff x="907913" y="4866837"/>
            <a:chExt cx="4660744" cy="369547"/>
          </a:xfrm>
        </p:grpSpPr>
        <p:sp>
          <p:nvSpPr>
            <p:cNvPr id="238" name="文本框 2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9" name="文本框 238"/>
            <p:cNvSpPr txBox="1"/>
            <p:nvPr/>
          </p:nvSpPr>
          <p:spPr>
            <a:xfrm>
              <a:off x="1338941" y="4867052"/>
              <a:ext cx="4229716"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66247" y="232064"/>
            <a:ext cx="2133785" cy="647756"/>
          </a:xfrm>
          <a:prstGeom prst="rect">
            <a:avLst/>
          </a:prstGeom>
        </p:spPr>
      </p:pic>
      <p:cxnSp>
        <p:nvCxnSpPr>
          <p:cNvPr id="230" name="直接箭头连接符 229"/>
          <p:cNvCxnSpPr/>
          <p:nvPr/>
        </p:nvCxnSpPr>
        <p:spPr>
          <a:xfrm>
            <a:off x="6255691" y="5563803"/>
            <a:ext cx="515913"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blinds(vertical)">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blinds(horizontal)">
                                      <p:cBhvr>
                                        <p:cTn id="12" dur="500"/>
                                        <p:tgtEl>
                                          <p:spTgt spid="1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blinds(vertical)">
                                      <p:cBhvr>
                                        <p:cTn id="1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40000"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934335"/>
            <a:chOff x="8634197" y="1090623"/>
            <a:chExt cx="3342990" cy="2934335"/>
          </a:xfrm>
        </p:grpSpPr>
        <p:grpSp>
          <p:nvGrpSpPr>
            <p:cNvPr id="376" name="组合 375"/>
            <p:cNvGrpSpPr/>
            <p:nvPr/>
          </p:nvGrpSpPr>
          <p:grpSpPr>
            <a:xfrm>
              <a:off x="8634197" y="1090623"/>
              <a:ext cx="3342990" cy="2934335"/>
              <a:chOff x="9137" y="2036"/>
              <a:chExt cx="5265" cy="4621"/>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37"/>
                <a:ext cx="5162" cy="1520"/>
                <a:chOff x="8469809" y="3294302"/>
                <a:chExt cx="3277200" cy="967226"/>
              </a:xfrm>
              <a:noFill/>
            </p:grpSpPr>
            <p:sp>
              <p:nvSpPr>
                <p:cNvPr id="383" name="Text Box 8"/>
                <p:cNvSpPr txBox="1">
                  <a:spLocks noChangeArrowheads="1"/>
                </p:cNvSpPr>
                <p:nvPr/>
              </p:nvSpPr>
              <p:spPr bwMode="auto">
                <a:xfrm>
                  <a:off x="10812860" y="3993004"/>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873591"/>
                  <a:chOff x="8469809" y="3294302"/>
                  <a:chExt cx="3087966" cy="873591"/>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60833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891231"/>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3831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452819" y="3534631"/>
            <a:ext cx="5985234" cy="430887"/>
            <a:chOff x="603680" y="5928299"/>
            <a:chExt cx="5985234" cy="430887"/>
          </a:xfrm>
        </p:grpSpPr>
        <p:sp>
          <p:nvSpPr>
            <p:cNvPr id="197" name="矩形 196"/>
            <p:cNvSpPr/>
            <p:nvPr/>
          </p:nvSpPr>
          <p:spPr>
            <a:xfrm>
              <a:off x="603680" y="5928299"/>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5" name="圆角矩形 194"/>
          <p:cNvSpPr/>
          <p:nvPr/>
        </p:nvSpPr>
        <p:spPr>
          <a:xfrm>
            <a:off x="450134" y="3548367"/>
            <a:ext cx="5183710"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Rectangle 104"/>
          <p:cNvSpPr>
            <a:spLocks noChangeArrowheads="1"/>
          </p:cNvSpPr>
          <p:nvPr/>
        </p:nvSpPr>
        <p:spPr bwMode="auto">
          <a:xfrm>
            <a:off x="6777278" y="5463876"/>
            <a:ext cx="399094" cy="40454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31" name="圆角矩形 230"/>
          <p:cNvSpPr/>
          <p:nvPr/>
        </p:nvSpPr>
        <p:spPr>
          <a:xfrm>
            <a:off x="5210094" y="3549802"/>
            <a:ext cx="1067964"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2" name="组合 231"/>
          <p:cNvGrpSpPr/>
          <p:nvPr/>
        </p:nvGrpSpPr>
        <p:grpSpPr>
          <a:xfrm>
            <a:off x="6923043" y="923497"/>
            <a:ext cx="1761777" cy="5436000"/>
            <a:chOff x="6923043" y="923497"/>
            <a:chExt cx="1761777" cy="5436000"/>
          </a:xfrm>
        </p:grpSpPr>
        <p:grpSp>
          <p:nvGrpSpPr>
            <p:cNvPr id="234" name="组合 233"/>
            <p:cNvGrpSpPr/>
            <p:nvPr/>
          </p:nvGrpSpPr>
          <p:grpSpPr>
            <a:xfrm>
              <a:off x="6923043" y="1154757"/>
              <a:ext cx="1604079" cy="404462"/>
              <a:chOff x="7728993" y="1763752"/>
              <a:chExt cx="1691456" cy="426716"/>
            </a:xfrm>
            <a:noFill/>
          </p:grpSpPr>
          <p:sp>
            <p:nvSpPr>
              <p:cNvPr id="242" name="Line 7"/>
              <p:cNvSpPr>
                <a:spLocks noChangeShapeType="1"/>
              </p:cNvSpPr>
              <p:nvPr/>
            </p:nvSpPr>
            <p:spPr bwMode="auto">
              <a:xfrm flipH="1">
                <a:off x="8623192" y="1920746"/>
                <a:ext cx="797257"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3" name="Rectangle 104"/>
              <p:cNvSpPr>
                <a:spLocks noChangeArrowheads="1"/>
              </p:cNvSpPr>
              <p:nvPr/>
            </p:nvSpPr>
            <p:spPr bwMode="auto">
              <a:xfrm>
                <a:off x="7728993" y="1763752"/>
                <a:ext cx="894199"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grpSp>
        <p:sp>
          <p:nvSpPr>
            <p:cNvPr id="235" name="上下箭头 234"/>
            <p:cNvSpPr/>
            <p:nvPr/>
          </p:nvSpPr>
          <p:spPr>
            <a:xfrm>
              <a:off x="846882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cxnSp>
          <p:nvCxnSpPr>
            <p:cNvPr id="240" name="直接连接符 239"/>
            <p:cNvCxnSpPr/>
            <p:nvPr/>
          </p:nvCxnSpPr>
          <p:spPr>
            <a:xfrm>
              <a:off x="7165083" y="5654859"/>
              <a:ext cx="1350000" cy="0"/>
            </a:xfrm>
            <a:prstGeom prst="line">
              <a:avLst/>
            </a:prstGeom>
            <a:noFill/>
            <a:ln w="19050">
              <a:solidFill>
                <a:schemeClr val="accent6">
                  <a:lumMod val="75000"/>
                </a:schemeClr>
              </a:solidFill>
              <a:round/>
              <a:tailEnd type="none" w="lg" len="lg"/>
            </a:ln>
          </p:spPr>
        </p:cxnSp>
        <p:sp>
          <p:nvSpPr>
            <p:cNvPr id="241" name="等腰三角形 240"/>
            <p:cNvSpPr/>
            <p:nvPr/>
          </p:nvSpPr>
          <p:spPr>
            <a:xfrm rot="5400000" flipH="1">
              <a:off x="7772140" y="5592036"/>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44" name="组合 243"/>
          <p:cNvGrpSpPr/>
          <p:nvPr/>
        </p:nvGrpSpPr>
        <p:grpSpPr>
          <a:xfrm>
            <a:off x="478152" y="4884984"/>
            <a:ext cx="4668319" cy="369541"/>
            <a:chOff x="907913" y="4866837"/>
            <a:chExt cx="4668319" cy="379341"/>
          </a:xfrm>
        </p:grpSpPr>
        <p:sp>
          <p:nvSpPr>
            <p:cNvPr id="245" name="文本框 244"/>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46" name="文本框 245"/>
            <p:cNvSpPr txBox="1"/>
            <p:nvPr/>
          </p:nvSpPr>
          <p:spPr>
            <a:xfrm>
              <a:off x="1338621" y="4867052"/>
              <a:ext cx="4237611"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59957" y="187319"/>
            <a:ext cx="2133785" cy="647756"/>
          </a:xfrm>
          <a:prstGeom prst="rect">
            <a:avLst/>
          </a:prstGeom>
        </p:spPr>
      </p:pic>
      <p:cxnSp>
        <p:nvCxnSpPr>
          <p:cNvPr id="200" name="直接箭头连接符 199"/>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20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202" name="组合 201"/>
          <p:cNvGrpSpPr/>
          <p:nvPr/>
        </p:nvGrpSpPr>
        <p:grpSpPr>
          <a:xfrm>
            <a:off x="474063" y="4258448"/>
            <a:ext cx="4660744" cy="360215"/>
            <a:chOff x="907913" y="4866837"/>
            <a:chExt cx="4660744" cy="360215"/>
          </a:xfrm>
        </p:grpSpPr>
        <p:sp>
          <p:nvSpPr>
            <p:cNvPr id="203" name="文本框 20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4" name="文本框 203"/>
            <p:cNvSpPr txBox="1"/>
            <p:nvPr/>
          </p:nvSpPr>
          <p:spPr>
            <a:xfrm>
              <a:off x="1338941" y="4867052"/>
              <a:ext cx="4229716"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95"/>
                                        </p:tgtEl>
                                      </p:cBhvr>
                                    </p:animEffect>
                                    <p:set>
                                      <p:cBhvr>
                                        <p:cTn id="7" dur="1" fill="hold">
                                          <p:stCondLst>
                                            <p:cond delay="499"/>
                                          </p:stCondLst>
                                        </p:cTn>
                                        <p:tgtEl>
                                          <p:spTgt spid="19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blinds(vertical)">
                                      <p:cBhvr>
                                        <p:cTn id="12" dur="5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blinds(vertical)">
                                      <p:cBhvr>
                                        <p:cTn id="17" dur="500"/>
                                        <p:tgtEl>
                                          <p:spTgt spid="2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blinds(vertical)">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2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270281"/>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7" name="矩形 6"/>
          <p:cNvSpPr/>
          <p:nvPr/>
        </p:nvSpPr>
        <p:spPr>
          <a:xfrm>
            <a:off x="787633" y="1662158"/>
            <a:ext cx="3386791" cy="832536"/>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3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375544"/>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95021" y="234646"/>
            <a:ext cx="2133785" cy="647756"/>
          </a:xfrm>
          <a:prstGeom prst="rect">
            <a:avLst/>
          </a:prstGeom>
        </p:spPr>
      </p:pic>
      <p:grpSp>
        <p:nvGrpSpPr>
          <p:cNvPr id="29" name="组合 28"/>
          <p:cNvGrpSpPr/>
          <p:nvPr/>
        </p:nvGrpSpPr>
        <p:grpSpPr>
          <a:xfrm>
            <a:off x="705139" y="5169397"/>
            <a:ext cx="5985234" cy="436993"/>
            <a:chOff x="603680" y="5908843"/>
            <a:chExt cx="5985234" cy="436993"/>
          </a:xfrm>
        </p:grpSpPr>
        <p:sp>
          <p:nvSpPr>
            <p:cNvPr id="30" name="矩形 29"/>
            <p:cNvSpPr/>
            <p:nvPr/>
          </p:nvSpPr>
          <p:spPr>
            <a:xfrm>
              <a:off x="603680" y="5908843"/>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31" name="矩形 30"/>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818020" y="6149579"/>
            <a:ext cx="4659674" cy="369541"/>
            <a:chOff x="907913" y="4866837"/>
            <a:chExt cx="4659674" cy="379341"/>
          </a:xfrm>
        </p:grpSpPr>
        <p:sp>
          <p:nvSpPr>
            <p:cNvPr id="33" name="文本框 32"/>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34" name="文本框 33"/>
            <p:cNvSpPr txBox="1"/>
            <p:nvPr/>
          </p:nvSpPr>
          <p:spPr>
            <a:xfrm>
              <a:off x="1339704" y="4867052"/>
              <a:ext cx="4227883"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35" name="组合 34"/>
          <p:cNvGrpSpPr/>
          <p:nvPr/>
        </p:nvGrpSpPr>
        <p:grpSpPr>
          <a:xfrm>
            <a:off x="816187" y="5673927"/>
            <a:ext cx="4660744" cy="360215"/>
            <a:chOff x="907913" y="4866837"/>
            <a:chExt cx="4660744" cy="360215"/>
          </a:xfrm>
        </p:grpSpPr>
        <p:sp>
          <p:nvSpPr>
            <p:cNvPr id="36" name="文本框 3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7" name="文本框 36"/>
            <p:cNvSpPr txBox="1"/>
            <p:nvPr/>
          </p:nvSpPr>
          <p:spPr>
            <a:xfrm>
              <a:off x="1338941" y="4867052"/>
              <a:ext cx="4229716"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38" name="矩形 37"/>
          <p:cNvSpPr/>
          <p:nvPr/>
        </p:nvSpPr>
        <p:spPr>
          <a:xfrm>
            <a:off x="734319" y="4336348"/>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39" name="组合 38"/>
          <p:cNvGrpSpPr/>
          <p:nvPr/>
        </p:nvGrpSpPr>
        <p:grpSpPr>
          <a:xfrm>
            <a:off x="816930" y="4726730"/>
            <a:ext cx="4612124" cy="369547"/>
            <a:chOff x="907913" y="4866837"/>
            <a:chExt cx="4930702" cy="369547"/>
          </a:xfrm>
        </p:grpSpPr>
        <p:sp>
          <p:nvSpPr>
            <p:cNvPr id="40" name="文本框 39"/>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41" name="文本框 40"/>
            <p:cNvSpPr txBox="1"/>
            <p:nvPr/>
          </p:nvSpPr>
          <p:spPr>
            <a:xfrm>
              <a:off x="1339757" y="4867052"/>
              <a:ext cx="4498858"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42" name="矩形 41"/>
          <p:cNvSpPr/>
          <p:nvPr/>
        </p:nvSpPr>
        <p:spPr>
          <a:xfrm>
            <a:off x="734319" y="3549820"/>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43" name="组合 42"/>
          <p:cNvGrpSpPr/>
          <p:nvPr/>
        </p:nvGrpSpPr>
        <p:grpSpPr>
          <a:xfrm>
            <a:off x="816929" y="3955725"/>
            <a:ext cx="4621090" cy="370007"/>
            <a:chOff x="1025422" y="3970411"/>
            <a:chExt cx="4621090" cy="370007"/>
          </a:xfrm>
        </p:grpSpPr>
        <p:sp>
          <p:nvSpPr>
            <p:cNvPr id="44" name="文本框 43"/>
            <p:cNvSpPr txBox="1"/>
            <p:nvPr/>
          </p:nvSpPr>
          <p:spPr>
            <a:xfrm>
              <a:off x="1025422" y="3970411"/>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45" name="文本框 44"/>
            <p:cNvSpPr txBox="1"/>
            <p:nvPr/>
          </p:nvSpPr>
          <p:spPr>
            <a:xfrm>
              <a:off x="1458003" y="3971086"/>
              <a:ext cx="4188509" cy="369332"/>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sp>
        <p:nvSpPr>
          <p:cNvPr id="46" name="矩形 45"/>
          <p:cNvSpPr/>
          <p:nvPr/>
        </p:nvSpPr>
        <p:spPr>
          <a:xfrm>
            <a:off x="732603" y="2755568"/>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47" name="组合 46"/>
          <p:cNvGrpSpPr/>
          <p:nvPr/>
        </p:nvGrpSpPr>
        <p:grpSpPr>
          <a:xfrm>
            <a:off x="816930" y="3199032"/>
            <a:ext cx="4571968" cy="370007"/>
            <a:chOff x="890751" y="3474055"/>
            <a:chExt cx="4571968" cy="370007"/>
          </a:xfrm>
        </p:grpSpPr>
        <p:sp>
          <p:nvSpPr>
            <p:cNvPr id="48" name="文本框 47"/>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49" name="文本框 48"/>
            <p:cNvSpPr txBox="1"/>
            <p:nvPr/>
          </p:nvSpPr>
          <p:spPr>
            <a:xfrm>
              <a:off x="1323335" y="3474730"/>
              <a:ext cx="413938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270281"/>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7" name="矩形 6"/>
          <p:cNvSpPr/>
          <p:nvPr/>
        </p:nvSpPr>
        <p:spPr>
          <a:xfrm>
            <a:off x="787633" y="1662158"/>
            <a:ext cx="3386791" cy="832536"/>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3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375544"/>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95021" y="234646"/>
            <a:ext cx="2133785" cy="647756"/>
          </a:xfrm>
          <a:prstGeom prst="rect">
            <a:avLst/>
          </a:prstGeom>
        </p:spPr>
      </p:pic>
      <p:grpSp>
        <p:nvGrpSpPr>
          <p:cNvPr id="29" name="组合 28"/>
          <p:cNvGrpSpPr/>
          <p:nvPr/>
        </p:nvGrpSpPr>
        <p:grpSpPr>
          <a:xfrm>
            <a:off x="787633" y="3752915"/>
            <a:ext cx="5985234" cy="436993"/>
            <a:chOff x="603680" y="5908843"/>
            <a:chExt cx="5985234" cy="436993"/>
          </a:xfrm>
        </p:grpSpPr>
        <p:sp>
          <p:nvSpPr>
            <p:cNvPr id="30" name="矩形 29"/>
            <p:cNvSpPr/>
            <p:nvPr/>
          </p:nvSpPr>
          <p:spPr>
            <a:xfrm>
              <a:off x="603680" y="5908843"/>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31" name="矩形 30"/>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818020" y="6021017"/>
            <a:ext cx="4682225" cy="369541"/>
            <a:chOff x="907913" y="4866837"/>
            <a:chExt cx="4682225" cy="379341"/>
          </a:xfrm>
        </p:grpSpPr>
        <p:sp>
          <p:nvSpPr>
            <p:cNvPr id="33" name="文本框 32"/>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5</a:t>
              </a:r>
              <a:endParaRPr lang="en-US" altLang="zh-CN" b="1" baseline="-25000" dirty="0">
                <a:solidFill>
                  <a:srgbClr val="240CD2"/>
                </a:solidFill>
              </a:endParaRPr>
            </a:p>
          </p:txBody>
        </p:sp>
        <p:sp>
          <p:nvSpPr>
            <p:cNvPr id="34" name="文本框 33"/>
            <p:cNvSpPr txBox="1"/>
            <p:nvPr/>
          </p:nvSpPr>
          <p:spPr>
            <a:xfrm>
              <a:off x="1342138" y="4867052"/>
              <a:ext cx="4248000"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35" name="组合 34"/>
          <p:cNvGrpSpPr/>
          <p:nvPr/>
        </p:nvGrpSpPr>
        <p:grpSpPr>
          <a:xfrm>
            <a:off x="816187" y="5584277"/>
            <a:ext cx="4643028" cy="369332"/>
            <a:chOff x="907913" y="4866837"/>
            <a:chExt cx="4643028" cy="369332"/>
          </a:xfrm>
        </p:grpSpPr>
        <p:sp>
          <p:nvSpPr>
            <p:cNvPr id="36" name="文本框 3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4</a:t>
              </a:r>
              <a:endParaRPr lang="en-US" altLang="zh-CN" b="1" baseline="-25000" dirty="0">
                <a:solidFill>
                  <a:srgbClr val="240CD2"/>
                </a:solidFill>
              </a:endParaRPr>
            </a:p>
          </p:txBody>
        </p:sp>
        <p:sp>
          <p:nvSpPr>
            <p:cNvPr id="37" name="文本框 36"/>
            <p:cNvSpPr txBox="1"/>
            <p:nvPr/>
          </p:nvSpPr>
          <p:spPr>
            <a:xfrm>
              <a:off x="1338941" y="4867052"/>
              <a:ext cx="4212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38" name="矩形 37"/>
          <p:cNvSpPr/>
          <p:nvPr/>
        </p:nvSpPr>
        <p:spPr>
          <a:xfrm>
            <a:off x="787633" y="3413268"/>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39" name="组合 38"/>
          <p:cNvGrpSpPr/>
          <p:nvPr/>
        </p:nvGrpSpPr>
        <p:grpSpPr>
          <a:xfrm>
            <a:off x="816560" y="5161752"/>
            <a:ext cx="4644499" cy="369332"/>
            <a:chOff x="907913" y="4866837"/>
            <a:chExt cx="4965313" cy="369332"/>
          </a:xfrm>
        </p:grpSpPr>
        <p:sp>
          <p:nvSpPr>
            <p:cNvPr id="40" name="文本框 39"/>
            <p:cNvSpPr txBox="1"/>
            <p:nvPr/>
          </p:nvSpPr>
          <p:spPr>
            <a:xfrm>
              <a:off x="907913" y="4866837"/>
              <a:ext cx="46184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3</a:t>
              </a:r>
              <a:endParaRPr lang="en-US" altLang="zh-CN" b="1" baseline="-25000" dirty="0">
                <a:solidFill>
                  <a:srgbClr val="240CD2"/>
                </a:solidFill>
              </a:endParaRPr>
            </a:p>
          </p:txBody>
        </p:sp>
        <p:sp>
          <p:nvSpPr>
            <p:cNvPr id="41" name="文本框 40"/>
            <p:cNvSpPr txBox="1"/>
            <p:nvPr/>
          </p:nvSpPr>
          <p:spPr>
            <a:xfrm>
              <a:off x="1370286" y="4867052"/>
              <a:ext cx="450294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42" name="矩形 41"/>
          <p:cNvSpPr/>
          <p:nvPr/>
        </p:nvSpPr>
        <p:spPr>
          <a:xfrm>
            <a:off x="787633" y="3042844"/>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43" name="组合 42"/>
          <p:cNvGrpSpPr/>
          <p:nvPr/>
        </p:nvGrpSpPr>
        <p:grpSpPr>
          <a:xfrm>
            <a:off x="816929" y="4761028"/>
            <a:ext cx="4644580" cy="369332"/>
            <a:chOff x="1025422" y="3970411"/>
            <a:chExt cx="4644580" cy="369332"/>
          </a:xfrm>
        </p:grpSpPr>
        <p:sp>
          <p:nvSpPr>
            <p:cNvPr id="44" name="文本框 43"/>
            <p:cNvSpPr txBox="1"/>
            <p:nvPr/>
          </p:nvSpPr>
          <p:spPr>
            <a:xfrm>
              <a:off x="1025422" y="3970411"/>
              <a:ext cx="43200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45" name="文本框 44"/>
            <p:cNvSpPr txBox="1"/>
            <p:nvPr/>
          </p:nvSpPr>
          <p:spPr>
            <a:xfrm>
              <a:off x="1458002" y="3971086"/>
              <a:ext cx="4212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sp>
        <p:nvSpPr>
          <p:cNvPr id="46" name="矩形 45"/>
          <p:cNvSpPr/>
          <p:nvPr/>
        </p:nvSpPr>
        <p:spPr>
          <a:xfrm>
            <a:off x="787633" y="2767127"/>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47" name="组合 46"/>
          <p:cNvGrpSpPr/>
          <p:nvPr/>
        </p:nvGrpSpPr>
        <p:grpSpPr>
          <a:xfrm>
            <a:off x="816930" y="4354530"/>
            <a:ext cx="4644582" cy="369332"/>
            <a:chOff x="890751" y="3474055"/>
            <a:chExt cx="4644582" cy="369332"/>
          </a:xfrm>
        </p:grpSpPr>
        <p:sp>
          <p:nvSpPr>
            <p:cNvPr id="48" name="文本框 47"/>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solidFill>
                    <a:srgbClr val="240CD2"/>
                  </a:solidFill>
                </a:rPr>
                <a:t>T</a:t>
              </a:r>
              <a:r>
                <a:rPr lang="en-US" altLang="zh-CN" b="1" baseline="-25000" dirty="0">
                  <a:solidFill>
                    <a:srgbClr val="240CD2"/>
                  </a:solidFill>
                </a:rPr>
                <a:t>1</a:t>
              </a:r>
              <a:endParaRPr lang="en-US" altLang="zh-CN" b="1" baseline="-25000" dirty="0">
                <a:solidFill>
                  <a:srgbClr val="240CD2"/>
                </a:solidFill>
              </a:endParaRPr>
            </a:p>
          </p:txBody>
        </p:sp>
        <p:sp>
          <p:nvSpPr>
            <p:cNvPr id="49" name="文本框 48"/>
            <p:cNvSpPr txBox="1"/>
            <p:nvPr/>
          </p:nvSpPr>
          <p:spPr>
            <a:xfrm>
              <a:off x="1323333" y="3474730"/>
              <a:ext cx="421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cxnSp>
        <p:nvCxnSpPr>
          <p:cNvPr id="524" name="直接连接符 523"/>
          <p:cNvCxnSpPr/>
          <p:nvPr/>
        </p:nvCxnSpPr>
        <p:spPr>
          <a:xfrm>
            <a:off x="7017272" y="835091"/>
            <a:ext cx="4176000" cy="0"/>
          </a:xfrm>
          <a:prstGeom prst="line">
            <a:avLst/>
          </a:prstGeom>
          <a:ln w="28575" cap="sq">
            <a:solidFill>
              <a:schemeClr val="tx1"/>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526" name="组合 525"/>
          <p:cNvGrpSpPr/>
          <p:nvPr/>
        </p:nvGrpSpPr>
        <p:grpSpPr>
          <a:xfrm>
            <a:off x="1436427" y="6234627"/>
            <a:ext cx="9735298" cy="348567"/>
            <a:chOff x="1601527" y="6234627"/>
            <a:chExt cx="9735298" cy="348567"/>
          </a:xfrm>
        </p:grpSpPr>
        <p:cxnSp>
          <p:nvCxnSpPr>
            <p:cNvPr id="528" name="直接连接符 527"/>
            <p:cNvCxnSpPr/>
            <p:nvPr/>
          </p:nvCxnSpPr>
          <p:spPr>
            <a:xfrm flipH="1">
              <a:off x="9733270" y="623614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p:nvCxnSpPr>
          <p:spPr>
            <a:xfrm flipH="1">
              <a:off x="7430772" y="6250470"/>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nvCxnSpPr>
          <p:spPr>
            <a:xfrm flipH="1">
              <a:off x="5363400" y="624301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nvCxnSpPr>
          <p:spPr>
            <a:xfrm flipH="1">
              <a:off x="3366824" y="6248268"/>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直接连接符 531"/>
            <p:cNvCxnSpPr/>
            <p:nvPr/>
          </p:nvCxnSpPr>
          <p:spPr>
            <a:xfrm flipH="1">
              <a:off x="1601527" y="6234627"/>
              <a:ext cx="1" cy="32400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1616825" y="6583194"/>
              <a:ext cx="9720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7" name="直接连接符 526"/>
          <p:cNvCxnSpPr/>
          <p:nvPr/>
        </p:nvCxnSpPr>
        <p:spPr>
          <a:xfrm>
            <a:off x="11186003" y="863028"/>
            <a:ext cx="0" cy="5724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1" name="文本框 540"/>
          <p:cNvSpPr txBox="1"/>
          <p:nvPr/>
        </p:nvSpPr>
        <p:spPr>
          <a:xfrm>
            <a:off x="3930682" y="1056200"/>
            <a:ext cx="492443" cy="1426031"/>
          </a:xfrm>
          <a:prstGeom prst="rect">
            <a:avLst/>
          </a:prstGeom>
          <a:noFill/>
        </p:spPr>
        <p:txBody>
          <a:bodyPr vert="eaVert" wrap="none" rtlCol="0">
            <a:spAutoFit/>
          </a:bodyPr>
          <a:lstStyle/>
          <a:p>
            <a:r>
              <a:rPr lang="zh-CN" altLang="en-US" sz="2000" spc="600" dirty="0">
                <a:solidFill>
                  <a:srgbClr val="9900CC"/>
                </a:solidFill>
                <a:latin typeface="+mn-ea"/>
              </a:rPr>
              <a:t>取指周期</a:t>
            </a:r>
            <a:endParaRPr lang="zh-CN" altLang="en-US" sz="2000" spc="600" dirty="0">
              <a:solidFill>
                <a:srgbClr val="9900CC"/>
              </a:solidFill>
              <a:latin typeface="+mn-ea"/>
            </a:endParaRPr>
          </a:p>
        </p:txBody>
      </p:sp>
      <p:grpSp>
        <p:nvGrpSpPr>
          <p:cNvPr id="542" name="组合 541"/>
          <p:cNvGrpSpPr/>
          <p:nvPr/>
        </p:nvGrpSpPr>
        <p:grpSpPr>
          <a:xfrm>
            <a:off x="520531" y="2805373"/>
            <a:ext cx="10271777" cy="3434909"/>
            <a:chOff x="705913" y="2805373"/>
            <a:chExt cx="10271777" cy="3434909"/>
          </a:xfrm>
        </p:grpSpPr>
        <p:grpSp>
          <p:nvGrpSpPr>
            <p:cNvPr id="543" name="组合 542"/>
            <p:cNvGrpSpPr/>
            <p:nvPr/>
          </p:nvGrpSpPr>
          <p:grpSpPr>
            <a:xfrm>
              <a:off x="1555712" y="2805373"/>
              <a:ext cx="9421978" cy="1854975"/>
              <a:chOff x="1555712" y="2805373"/>
              <a:chExt cx="9421978" cy="1854975"/>
            </a:xfrm>
          </p:grpSpPr>
          <p:cxnSp>
            <p:nvCxnSpPr>
              <p:cNvPr id="575" name="直接箭头连接符 574"/>
              <p:cNvCxnSpPr/>
              <p:nvPr/>
            </p:nvCxnSpPr>
            <p:spPr>
              <a:xfrm>
                <a:off x="1571554" y="3184348"/>
                <a:ext cx="0" cy="1476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H="1">
                <a:off x="5949879" y="2805373"/>
                <a:ext cx="250" cy="36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a:off x="3360362" y="3192216"/>
                <a:ext cx="0" cy="144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8" name="文本框 577"/>
              <p:cNvSpPr txBox="1"/>
              <p:nvPr/>
            </p:nvSpPr>
            <p:spPr>
              <a:xfrm>
                <a:off x="2939622" y="2861228"/>
                <a:ext cx="821804" cy="323165"/>
              </a:xfrm>
              <a:prstGeom prst="rect">
                <a:avLst/>
              </a:prstGeom>
              <a:noFill/>
            </p:spPr>
            <p:txBody>
              <a:bodyPr vert="horz" wrap="square" rtlCol="0">
                <a:spAutoFit/>
              </a:bodyPr>
              <a:lstStyle/>
              <a:p>
                <a:pPr algn="ctr"/>
                <a:r>
                  <a:rPr lang="en-US" altLang="zh-CN" sz="1500" b="1" dirty="0" err="1" smtClean="0">
                    <a:latin typeface="微软雅黑" panose="020B0503020204020204" pitchFamily="34" charset="-122"/>
                    <a:ea typeface="微软雅黑" panose="020B0503020204020204" pitchFamily="34" charset="-122"/>
                  </a:rPr>
                  <a:t>ADDi</a:t>
                </a:r>
                <a:endParaRPr lang="zh-CN" altLang="en-US" sz="1500" b="1" dirty="0">
                  <a:latin typeface="微软雅黑" panose="020B0503020204020204" pitchFamily="34" charset="-122"/>
                  <a:ea typeface="微软雅黑" panose="020B0503020204020204" pitchFamily="34" charset="-122"/>
                </a:endParaRPr>
              </a:p>
            </p:txBody>
          </p:sp>
          <p:sp>
            <p:nvSpPr>
              <p:cNvPr id="579" name="文本框 578"/>
              <p:cNvSpPr txBox="1"/>
              <p:nvPr/>
            </p:nvSpPr>
            <p:spPr>
              <a:xfrm>
                <a:off x="9204110" y="2811147"/>
                <a:ext cx="1011555" cy="323165"/>
              </a:xfrm>
              <a:prstGeom prst="rect">
                <a:avLst/>
              </a:prstGeom>
              <a:noFill/>
            </p:spPr>
            <p:txBody>
              <a:bodyPr vert="horz" wrap="square" rtlCol="0">
                <a:spAutoFit/>
              </a:bodyPr>
              <a:lstStyle/>
              <a:p>
                <a:pPr algn="ctr"/>
                <a:r>
                  <a:rPr lang="en-US" altLang="zh-CN" sz="1500" b="1" dirty="0" err="1">
                    <a:latin typeface="微软雅黑" panose="020B0503020204020204" pitchFamily="34" charset="-122"/>
                    <a:ea typeface="微软雅黑" panose="020B0503020204020204" pitchFamily="34" charset="-122"/>
                  </a:rPr>
                  <a:t>B</a:t>
                </a:r>
                <a:r>
                  <a:rPr lang="en-US" altLang="zh-CN" sz="1500" b="1" dirty="0" err="1" smtClean="0">
                    <a:latin typeface="微软雅黑" panose="020B0503020204020204" pitchFamily="34" charset="-122"/>
                    <a:ea typeface="微软雅黑" panose="020B0503020204020204" pitchFamily="34" charset="-122"/>
                  </a:rPr>
                  <a:t>eq</a:t>
                </a:r>
                <a:endParaRPr lang="zh-CN" altLang="en-US" sz="1500" b="1" dirty="0">
                  <a:latin typeface="微软雅黑" panose="020B0503020204020204" pitchFamily="34" charset="-122"/>
                  <a:ea typeface="微软雅黑" panose="020B0503020204020204" pitchFamily="34" charset="-122"/>
                </a:endParaRPr>
              </a:p>
            </p:txBody>
          </p:sp>
          <p:sp>
            <p:nvSpPr>
              <p:cNvPr id="583" name="Rectangle 104"/>
              <p:cNvSpPr>
                <a:spLocks noChangeArrowheads="1"/>
              </p:cNvSpPr>
              <p:nvPr/>
            </p:nvSpPr>
            <p:spPr bwMode="auto">
              <a:xfrm>
                <a:off x="8601690" y="4074589"/>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en-US" altLang="zh-CN" sz="1300" b="1" dirty="0">
                    <a:solidFill>
                      <a:schemeClr val="tx1"/>
                    </a:solidFill>
                    <a:latin typeface="+mn-ea"/>
                    <a:cs typeface="+mn-ea"/>
                  </a:rPr>
                  <a:t> , R</a:t>
                </a:r>
                <a:r>
                  <a:rPr lang="en-US" altLang="zh-CN" sz="1300" b="1" baseline="-25000" dirty="0">
                    <a:solidFill>
                      <a:schemeClr val="tx1"/>
                    </a:solidFill>
                    <a:latin typeface="+mn-ea"/>
                    <a:cs typeface="+mn-ea"/>
                  </a:rPr>
                  <a:t>out </a:t>
                </a:r>
                <a:r>
                  <a:rPr lang="en-US" altLang="zh-CN" sz="1300" b="1" dirty="0">
                    <a:solidFill>
                      <a:schemeClr val="tx1"/>
                    </a:solidFill>
                    <a:latin typeface="+mn-ea"/>
                    <a:cs typeface="+mn-ea"/>
                  </a:rPr>
                  <a:t>, Ads , SUB, </a:t>
                </a:r>
                <a:r>
                  <a:rPr lang="en-US" altLang="zh-CN" sz="1300" b="1" dirty="0" err="1" smtClean="0">
                    <a:solidFill>
                      <a:schemeClr val="tx1"/>
                    </a:solidFill>
                    <a:latin typeface="+mn-ea"/>
                    <a:cs typeface="+mn-ea"/>
                  </a:rPr>
                  <a:t>PSW</a:t>
                </a:r>
                <a:r>
                  <a:rPr lang="en-US" altLang="zh-CN" sz="1300" b="1" baseline="-25000" dirty="0" err="1"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88" name="直接箭头连接符 587"/>
              <p:cNvCxnSpPr/>
              <p:nvPr/>
            </p:nvCxnSpPr>
            <p:spPr>
              <a:xfrm flipH="1">
                <a:off x="5353919" y="443322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H="1">
                <a:off x="5345373" y="3823692"/>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2" name="文本框 591"/>
              <p:cNvSpPr txBox="1"/>
              <p:nvPr/>
            </p:nvSpPr>
            <p:spPr>
              <a:xfrm>
                <a:off x="1555712" y="2861228"/>
                <a:ext cx="821804"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ADD</a:t>
                </a:r>
                <a:endParaRPr lang="zh-CN" altLang="en-US" sz="1500" b="1" dirty="0">
                  <a:latin typeface="微软雅黑" panose="020B0503020204020204" pitchFamily="34" charset="-122"/>
                  <a:ea typeface="微软雅黑" panose="020B0503020204020204" pitchFamily="34" charset="-122"/>
                </a:endParaRPr>
              </a:p>
            </p:txBody>
          </p:sp>
        </p:grpSp>
        <p:grpSp>
          <p:nvGrpSpPr>
            <p:cNvPr id="544" name="组合 543"/>
            <p:cNvGrpSpPr/>
            <p:nvPr/>
          </p:nvGrpSpPr>
          <p:grpSpPr>
            <a:xfrm>
              <a:off x="705913" y="2840366"/>
              <a:ext cx="10271333" cy="3399916"/>
              <a:chOff x="705913" y="2840366"/>
              <a:chExt cx="10271333" cy="3399916"/>
            </a:xfrm>
          </p:grpSpPr>
          <p:cxnSp>
            <p:nvCxnSpPr>
              <p:cNvPr id="545" name="直接连接符 544"/>
              <p:cNvCxnSpPr/>
              <p:nvPr/>
            </p:nvCxnSpPr>
            <p:spPr>
              <a:xfrm>
                <a:off x="1573888" y="3163845"/>
                <a:ext cx="8136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箭头连接符 545"/>
              <p:cNvCxnSpPr/>
              <p:nvPr/>
            </p:nvCxnSpPr>
            <p:spPr>
              <a:xfrm>
                <a:off x="9725336" y="3163845"/>
                <a:ext cx="0" cy="288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47" name="文本框 546"/>
              <p:cNvSpPr txBox="1"/>
              <p:nvPr/>
            </p:nvSpPr>
            <p:spPr>
              <a:xfrm>
                <a:off x="4665960" y="2851364"/>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LW</a:t>
                </a:r>
                <a:endParaRPr lang="zh-CN" altLang="en-US" sz="1500" b="1" dirty="0">
                  <a:latin typeface="微软雅黑" panose="020B0503020204020204" pitchFamily="34" charset="-122"/>
                  <a:ea typeface="微软雅黑" panose="020B0503020204020204" pitchFamily="34" charset="-122"/>
                </a:endParaRPr>
              </a:p>
            </p:txBody>
          </p:sp>
          <p:cxnSp>
            <p:nvCxnSpPr>
              <p:cNvPr id="548" name="直接箭头连接符 547"/>
              <p:cNvCxnSpPr/>
              <p:nvPr/>
            </p:nvCxnSpPr>
            <p:spPr>
              <a:xfrm>
                <a:off x="7424040" y="3192216"/>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9" name="直接箭头连接符 548"/>
              <p:cNvCxnSpPr/>
              <p:nvPr/>
            </p:nvCxnSpPr>
            <p:spPr>
              <a:xfrm flipH="1">
                <a:off x="1577407" y="503968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直接箭头连接符 549"/>
              <p:cNvCxnSpPr/>
              <p:nvPr/>
            </p:nvCxnSpPr>
            <p:spPr>
              <a:xfrm flipH="1">
                <a:off x="1579749" y="562683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1" name="Rectangle 104"/>
              <p:cNvSpPr>
                <a:spLocks noChangeArrowheads="1"/>
              </p:cNvSpPr>
              <p:nvPr/>
            </p:nvSpPr>
            <p:spPr bwMode="auto">
              <a:xfrm>
                <a:off x="708255" y="4664043"/>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 R</a:t>
                </a:r>
                <a:r>
                  <a:rPr lang="en-US" altLang="zh-CN" sz="1300" b="1" baseline="-25000" dirty="0" smtClean="0">
                    <a:solidFill>
                      <a:schemeClr val="tx1"/>
                    </a:solidFill>
                    <a:latin typeface="+mn-ea"/>
                    <a:cs typeface="+mn-ea"/>
                  </a:rPr>
                  <a:t>out </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2" name="Rectangle 104"/>
              <p:cNvSpPr>
                <a:spLocks noChangeArrowheads="1"/>
              </p:cNvSpPr>
              <p:nvPr/>
            </p:nvSpPr>
            <p:spPr bwMode="auto">
              <a:xfrm>
                <a:off x="705913" y="526129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Ads, ADD, Zin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3" name="Rectangle 104"/>
              <p:cNvSpPr>
                <a:spLocks noChangeArrowheads="1"/>
              </p:cNvSpPr>
              <p:nvPr/>
            </p:nvSpPr>
            <p:spPr bwMode="auto">
              <a:xfrm>
                <a:off x="705917" y="585855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4" name="直接箭头连接符 553"/>
              <p:cNvCxnSpPr/>
              <p:nvPr/>
            </p:nvCxnSpPr>
            <p:spPr>
              <a:xfrm flipH="1">
                <a:off x="3353620" y="503974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flipH="1">
                <a:off x="3353620" y="5619070"/>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7" name="Rectangle 104"/>
              <p:cNvSpPr>
                <a:spLocks noChangeArrowheads="1"/>
              </p:cNvSpPr>
              <p:nvPr/>
            </p:nvSpPr>
            <p:spPr bwMode="auto">
              <a:xfrm>
                <a:off x="2566852" y="5253534"/>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8" name="Rectangle 104"/>
              <p:cNvSpPr>
                <a:spLocks noChangeArrowheads="1"/>
              </p:cNvSpPr>
              <p:nvPr/>
            </p:nvSpPr>
            <p:spPr bwMode="auto">
              <a:xfrm>
                <a:off x="2566852" y="585079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en-US" altLang="zh-CN" sz="1300" b="1" dirty="0">
                    <a:solidFill>
                      <a:schemeClr val="tx1"/>
                    </a:solidFill>
                    <a:latin typeface="+mn-ea"/>
                    <a:cs typeface="+mn-ea"/>
                  </a:rPr>
                  <a:t>=0</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9" name="直接箭头连接符 558"/>
              <p:cNvCxnSpPr/>
              <p:nvPr/>
            </p:nvCxnSpPr>
            <p:spPr>
              <a:xfrm flipH="1">
                <a:off x="5356259" y="5050862"/>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0" name="直接箭头连接符 559"/>
              <p:cNvCxnSpPr/>
              <p:nvPr/>
            </p:nvCxnSpPr>
            <p:spPr>
              <a:xfrm flipH="1">
                <a:off x="5356666" y="563332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2" name="Rectangle 104"/>
              <p:cNvSpPr>
                <a:spLocks noChangeArrowheads="1"/>
              </p:cNvSpPr>
              <p:nvPr/>
            </p:nvSpPr>
            <p:spPr bwMode="auto">
              <a:xfrm>
                <a:off x="4545800" y="526779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63" name="Rectangle 104"/>
              <p:cNvSpPr>
                <a:spLocks noChangeArrowheads="1"/>
              </p:cNvSpPr>
              <p:nvPr/>
            </p:nvSpPr>
            <p:spPr bwMode="auto">
              <a:xfrm>
                <a:off x="4550074" y="58650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err="1" smtClean="0">
                    <a:solidFill>
                      <a:schemeClr val="tx1"/>
                    </a:solidFill>
                    <a:latin typeface="+mn-ea"/>
                    <a:cs typeface="+mn-ea"/>
                  </a:rPr>
                  <a:t>Drout</a:t>
                </a:r>
                <a:r>
                  <a:rPr lang="en-US" altLang="zh-CN" sz="1200" b="1" dirty="0" smtClean="0">
                    <a:solidFill>
                      <a:schemeClr val="tx1"/>
                    </a:solidFill>
                    <a:latin typeface="+mn-ea"/>
                    <a:cs typeface="+mn-ea"/>
                  </a:rPr>
                  <a:t> , </a:t>
                </a:r>
                <a:r>
                  <a:rPr lang="en-US" altLang="zh-CN" sz="1200" b="1" dirty="0" err="1" smtClean="0">
                    <a:solidFill>
                      <a:schemeClr val="tx1"/>
                    </a:solidFill>
                    <a:latin typeface="+mn-ea"/>
                    <a:cs typeface="+mn-ea"/>
                  </a:rPr>
                  <a:t>RegW</a:t>
                </a:r>
                <a:r>
                  <a:rPr lang="en-US" altLang="zh-CN" sz="1200" b="1" dirty="0" smtClean="0">
                    <a:solidFill>
                      <a:schemeClr val="tx1"/>
                    </a:solidFill>
                    <a:latin typeface="+mn-ea"/>
                    <a:cs typeface="+mn-ea"/>
                  </a:rPr>
                  <a:t>=0 , </a:t>
                </a:r>
                <a:r>
                  <a:rPr lang="en-US" altLang="zh-CN" sz="1200" b="1" dirty="0" err="1" smtClean="0">
                    <a:solidFill>
                      <a:schemeClr val="tx1"/>
                    </a:solidFill>
                    <a:latin typeface="+mn-ea"/>
                    <a:cs typeface="+mn-ea"/>
                  </a:rPr>
                  <a:t>R</a:t>
                </a:r>
                <a:r>
                  <a:rPr lang="en-US" altLang="zh-CN" sz="1200" b="1" baseline="-25000" dirty="0" err="1" smtClean="0">
                    <a:solidFill>
                      <a:schemeClr val="tx1"/>
                    </a:solidFill>
                    <a:latin typeface="+mn-ea"/>
                    <a:cs typeface="+mn-ea"/>
                  </a:rPr>
                  <a:t>in</a:t>
                </a:r>
                <a:endParaRPr lang="en-US" altLang="zh-CN" sz="1200" b="1" dirty="0">
                  <a:solidFill>
                    <a:schemeClr val="tx1"/>
                  </a:solidFill>
                  <a:latin typeface="+mn-ea"/>
                  <a:cs typeface="Segoe UI Black" panose="020B0A02040204020203" pitchFamily="34" charset="0"/>
                </a:endParaRPr>
              </a:p>
            </p:txBody>
          </p:sp>
          <p:cxnSp>
            <p:nvCxnSpPr>
              <p:cNvPr id="565" name="直接箭头连接符 564"/>
              <p:cNvCxnSpPr/>
              <p:nvPr/>
            </p:nvCxnSpPr>
            <p:spPr>
              <a:xfrm flipH="1">
                <a:off x="7424533" y="562571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7" name="Rectangle 104"/>
              <p:cNvSpPr>
                <a:spLocks noChangeArrowheads="1"/>
              </p:cNvSpPr>
              <p:nvPr/>
            </p:nvSpPr>
            <p:spPr bwMode="auto">
              <a:xfrm>
                <a:off x="6600034" y="526017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DR</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68" name="Rectangle 104"/>
              <p:cNvSpPr>
                <a:spLocks noChangeArrowheads="1"/>
              </p:cNvSpPr>
              <p:nvPr/>
            </p:nvSpPr>
            <p:spPr bwMode="auto">
              <a:xfrm>
                <a:off x="6608987" y="585743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Write</a:t>
                </a:r>
                <a:endParaRPr lang="zh-CN" altLang="en-US" sz="1300" b="1" baseline="-25000" dirty="0">
                  <a:solidFill>
                    <a:schemeClr val="tx1"/>
                  </a:solidFill>
                  <a:latin typeface="+mn-ea"/>
                  <a:cs typeface="+mn-ea"/>
                </a:endParaRPr>
              </a:p>
            </p:txBody>
          </p:sp>
          <p:cxnSp>
            <p:nvCxnSpPr>
              <p:cNvPr id="569" name="直接箭头连接符 568"/>
              <p:cNvCxnSpPr/>
              <p:nvPr/>
            </p:nvCxnSpPr>
            <p:spPr>
              <a:xfrm flipH="1">
                <a:off x="9727395" y="503660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H="1">
                <a:off x="9725462" y="563890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1" name="Rectangle 104"/>
              <p:cNvSpPr>
                <a:spLocks noChangeArrowheads="1"/>
              </p:cNvSpPr>
              <p:nvPr/>
            </p:nvSpPr>
            <p:spPr bwMode="auto">
              <a:xfrm>
                <a:off x="8601246" y="467805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smtClean="0">
                    <a:solidFill>
                      <a:schemeClr val="tx1"/>
                    </a:solidFill>
                    <a:latin typeface="+mn-ea"/>
                    <a:cs typeface="+mn-ea"/>
                  </a:rPr>
                  <a:t>X</a:t>
                </a:r>
                <a:r>
                  <a:rPr lang="en-US" altLang="zh-CN" sz="1300" b="1" baseline="-25000" dirty="0" smtClean="0">
                    <a:solidFill>
                      <a:schemeClr val="tx1"/>
                    </a:solidFill>
                    <a:latin typeface="+mn-ea"/>
                    <a:cs typeface="+mn-ea"/>
                  </a:rPr>
                  <a:t>in</a:t>
                </a:r>
                <a:endParaRPr lang="zh-CN" altLang="en-US" sz="1300" b="1" dirty="0">
                  <a:solidFill>
                    <a:schemeClr val="tx1"/>
                  </a:solidFill>
                  <a:latin typeface="+mn-ea"/>
                  <a:cs typeface="+mn-ea"/>
                </a:endParaRPr>
              </a:p>
            </p:txBody>
          </p:sp>
          <p:sp>
            <p:nvSpPr>
              <p:cNvPr id="572" name="Rectangle 104"/>
              <p:cNvSpPr>
                <a:spLocks noChangeArrowheads="1"/>
              </p:cNvSpPr>
              <p:nvPr/>
            </p:nvSpPr>
            <p:spPr bwMode="auto">
              <a:xfrm>
                <a:off x="8601246" y="525353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mn-ea"/>
                    <a:cs typeface="+mn-ea"/>
                  </a:rPr>
                  <a:t> </a:t>
                </a: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a:solidFill>
                      <a:schemeClr val="tx1"/>
                    </a:solidFill>
                    <a:latin typeface="+mn-ea"/>
                    <a:cs typeface="+mn-ea"/>
                  </a:rPr>
                  <a:t>, </a:t>
                </a:r>
                <a:r>
                  <a:rPr lang="en-US" altLang="zh-CN" sz="1200" b="1" dirty="0" err="1">
                    <a:solidFill>
                      <a:schemeClr val="tx1"/>
                    </a:solidFill>
                    <a:latin typeface="+mn-ea"/>
                    <a:cs typeface="+mn-ea"/>
                  </a:rPr>
                  <a:t>I_imms</a:t>
                </a:r>
                <a:r>
                  <a:rPr lang="en-US" altLang="zh-CN" sz="1200" b="1" dirty="0">
                    <a:solidFill>
                      <a:schemeClr val="tx1"/>
                    </a:solidFill>
                    <a:latin typeface="+mn-ea"/>
                    <a:cs typeface="+mn-ea"/>
                  </a:rPr>
                  <a:t> </a:t>
                </a:r>
                <a:r>
                  <a:rPr lang="en-US" altLang="zh-CN" sz="1200" b="1" dirty="0" smtClean="0">
                    <a:solidFill>
                      <a:schemeClr val="tx1"/>
                    </a:solidFill>
                    <a:latin typeface="+mn-ea"/>
                    <a:cs typeface="+mn-ea"/>
                  </a:rPr>
                  <a:t>=0, </a:t>
                </a:r>
                <a:r>
                  <a:rPr lang="en-US" altLang="zh-CN" sz="1200" b="1" dirty="0">
                    <a:solidFill>
                      <a:schemeClr val="tx1"/>
                    </a:solidFill>
                    <a:latin typeface="+mn-ea"/>
                    <a:cs typeface="+mn-ea"/>
                  </a:rPr>
                  <a:t>Ads , 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73" name="Rectangle 104"/>
              <p:cNvSpPr>
                <a:spLocks noChangeArrowheads="1"/>
              </p:cNvSpPr>
              <p:nvPr/>
            </p:nvSpPr>
            <p:spPr bwMode="auto">
              <a:xfrm>
                <a:off x="8601246" y="585079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en-US" altLang="zh-CN" sz="1300" b="1" baseline="-25000" dirty="0">
                    <a:solidFill>
                      <a:schemeClr val="tx1"/>
                    </a:solidFill>
                    <a:latin typeface="+mn-ea"/>
                    <a:cs typeface="+mn-ea"/>
                  </a:rPr>
                  <a:t> </a:t>
                </a:r>
                <a:r>
                  <a:rPr lang="en-US" altLang="zh-CN" sz="1300" b="1" dirty="0">
                    <a:solidFill>
                      <a:schemeClr val="tx1"/>
                    </a:solidFill>
                    <a:latin typeface="+mn-ea"/>
                    <a:cs typeface="+mn-ea"/>
                  </a:rPr>
                  <a:t>, </a:t>
                </a:r>
                <a:r>
                  <a:rPr lang="en-US" altLang="zh-CN" sz="1300" b="1" dirty="0" err="1" smtClean="0">
                    <a:solidFill>
                      <a:schemeClr val="tx1"/>
                    </a:solidFill>
                    <a:latin typeface="+mn-ea"/>
                    <a:cs typeface="+mn-ea"/>
                  </a:rPr>
                  <a:t>PC</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74" name="文本框 573"/>
              <p:cNvSpPr txBox="1"/>
              <p:nvPr/>
            </p:nvSpPr>
            <p:spPr>
              <a:xfrm>
                <a:off x="7063968" y="2840366"/>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SW</a:t>
                </a:r>
                <a:endParaRPr lang="zh-CN" altLang="en-US" sz="1500" b="1" dirty="0">
                  <a:latin typeface="微软雅黑" panose="020B0503020204020204" pitchFamily="34" charset="-122"/>
                  <a:ea typeface="微软雅黑" panose="020B0503020204020204" pitchFamily="34" charset="-122"/>
                </a:endParaRPr>
              </a:p>
            </p:txBody>
          </p:sp>
        </p:grpSp>
      </p:grpSp>
      <p:grpSp>
        <p:nvGrpSpPr>
          <p:cNvPr id="599" name="组合 598"/>
          <p:cNvGrpSpPr/>
          <p:nvPr/>
        </p:nvGrpSpPr>
        <p:grpSpPr>
          <a:xfrm>
            <a:off x="4501678" y="647474"/>
            <a:ext cx="2520000" cy="2160031"/>
            <a:chOff x="4666778" y="647474"/>
            <a:chExt cx="2520000" cy="2160031"/>
          </a:xfrm>
          <a:noFill/>
        </p:grpSpPr>
        <p:cxnSp>
          <p:nvCxnSpPr>
            <p:cNvPr id="600" name="直接箭头连接符 599"/>
            <p:cNvCxnSpPr/>
            <p:nvPr/>
          </p:nvCxnSpPr>
          <p:spPr>
            <a:xfrm flipH="1">
              <a:off x="5920095" y="1022708"/>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1" name="直接箭头连接符 600"/>
            <p:cNvCxnSpPr/>
            <p:nvPr/>
          </p:nvCxnSpPr>
          <p:spPr>
            <a:xfrm flipH="1">
              <a:off x="5938025" y="1622862"/>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2" name="直接箭头连接符 601"/>
            <p:cNvCxnSpPr/>
            <p:nvPr/>
          </p:nvCxnSpPr>
          <p:spPr>
            <a:xfrm flipH="1">
              <a:off x="5920095" y="2224804"/>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3" name="Rectangle 104"/>
            <p:cNvSpPr>
              <a:spLocks noChangeArrowheads="1"/>
            </p:cNvSpPr>
            <p:nvPr/>
          </p:nvSpPr>
          <p:spPr bwMode="auto">
            <a:xfrm>
              <a:off x="4666778" y="2432271"/>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DR</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IR</a:t>
              </a:r>
              <a:r>
                <a:rPr lang="en-US" altLang="zh-CN" sz="1400" b="1" baseline="-25000" dirty="0" err="1">
                  <a:solidFill>
                    <a:schemeClr val="tx1"/>
                  </a:solidFill>
                  <a:latin typeface="+mn-ea"/>
                  <a:cs typeface="+mn-ea"/>
                </a:rPr>
                <a:t>in</a:t>
              </a:r>
              <a:endParaRPr lang="zh-CN" altLang="en-US" sz="1400" b="1" dirty="0">
                <a:solidFill>
                  <a:schemeClr val="tx1"/>
                </a:solidFill>
                <a:latin typeface="+mn-ea"/>
                <a:cs typeface="+mn-ea"/>
              </a:endParaRPr>
            </a:p>
          </p:txBody>
        </p:sp>
        <p:sp>
          <p:nvSpPr>
            <p:cNvPr id="604" name="Rectangle 104"/>
            <p:cNvSpPr>
              <a:spLocks noChangeArrowheads="1"/>
            </p:cNvSpPr>
            <p:nvPr/>
          </p:nvSpPr>
          <p:spPr bwMode="auto">
            <a:xfrm>
              <a:off x="4666778" y="1837338"/>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Z</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PC</a:t>
              </a:r>
              <a:r>
                <a:rPr lang="en-US" altLang="zh-CN" sz="1400" b="1" baseline="-25000" dirty="0" err="1">
                  <a:solidFill>
                    <a:schemeClr val="tx1"/>
                  </a:solidFill>
                  <a:latin typeface="+mn-ea"/>
                  <a:cs typeface="+mn-ea"/>
                </a:rPr>
                <a:t>in</a:t>
              </a:r>
              <a:endParaRPr lang="zh-CN" altLang="en-US" sz="1400" b="1" dirty="0">
                <a:solidFill>
                  <a:schemeClr val="tx1"/>
                </a:solidFill>
                <a:latin typeface="+mn-ea"/>
                <a:cs typeface="+mn-ea"/>
              </a:endParaRPr>
            </a:p>
          </p:txBody>
        </p:sp>
        <p:sp>
          <p:nvSpPr>
            <p:cNvPr id="605" name="Rectangle 104"/>
            <p:cNvSpPr>
              <a:spLocks noChangeArrowheads="1"/>
            </p:cNvSpPr>
            <p:nvPr/>
          </p:nvSpPr>
          <p:spPr bwMode="auto">
            <a:xfrm>
              <a:off x="4666778" y="1242406"/>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r>
                <a:rPr lang="zh-CN" altLang="en-US" sz="1300" b="1" dirty="0" smtClean="0">
                  <a:solidFill>
                    <a:schemeClr val="tx1"/>
                  </a:solidFill>
                  <a:latin typeface="+mn-ea"/>
                  <a:cs typeface="+mn-ea"/>
                </a:rPr>
                <a:t> </a:t>
              </a:r>
              <a:r>
                <a:rPr lang="en-US" altLang="zh-CN" sz="1300" b="1" dirty="0" smtClean="0">
                  <a:solidFill>
                    <a:schemeClr val="tx1"/>
                  </a:solidFill>
                  <a:latin typeface="+mn-ea"/>
                  <a:cs typeface="+mn-ea"/>
                </a:rPr>
                <a:t>, Ads=0 , </a:t>
              </a:r>
              <a:r>
                <a:rPr lang="en-US" altLang="zh-CN" sz="1300" b="1" dirty="0">
                  <a:solidFill>
                    <a:schemeClr val="tx1"/>
                  </a:solidFill>
                  <a:latin typeface="+mn-ea"/>
                  <a:cs typeface="+mn-ea"/>
                </a:rPr>
                <a:t>ADD, </a:t>
              </a:r>
              <a:r>
                <a:rPr lang="en-US" altLang="zh-CN" sz="1300" b="1" dirty="0" smtClean="0">
                  <a:solidFill>
                    <a:schemeClr val="tx1"/>
                  </a:solidFill>
                  <a:latin typeface="+mn-ea"/>
                  <a:cs typeface="+mn-ea"/>
                </a:rPr>
                <a:t>Zin</a:t>
              </a:r>
              <a:endParaRPr lang="zh-CN" altLang="en-US" sz="1300" b="1" dirty="0">
                <a:solidFill>
                  <a:schemeClr val="tx1"/>
                </a:solidFill>
                <a:latin typeface="+mn-ea"/>
                <a:cs typeface="+mn-ea"/>
              </a:endParaRPr>
            </a:p>
          </p:txBody>
        </p:sp>
        <p:sp>
          <p:nvSpPr>
            <p:cNvPr id="606" name="Rectangle 104"/>
            <p:cNvSpPr>
              <a:spLocks noChangeArrowheads="1"/>
            </p:cNvSpPr>
            <p:nvPr/>
          </p:nvSpPr>
          <p:spPr bwMode="auto">
            <a:xfrm>
              <a:off x="4666778" y="647474"/>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PC</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AR</a:t>
              </a:r>
              <a:r>
                <a:rPr lang="en-US" altLang="zh-CN" sz="1400" b="1" baseline="-25000" dirty="0" err="1">
                  <a:solidFill>
                    <a:schemeClr val="tx1"/>
                  </a:solidFill>
                  <a:latin typeface="+mn-ea"/>
                  <a:cs typeface="+mn-ea"/>
                </a:rPr>
                <a:t>in</a:t>
              </a:r>
              <a:r>
                <a:rPr lang="zh-CN" altLang="en-US" sz="1400" b="1" dirty="0">
                  <a:solidFill>
                    <a:schemeClr val="tx1"/>
                  </a:solidFill>
                  <a:latin typeface="+mn-ea"/>
                  <a:cs typeface="+mn-ea"/>
                </a:rPr>
                <a:t>、</a:t>
              </a:r>
              <a:r>
                <a:rPr lang="en-US" altLang="zh-CN" sz="1400" b="1" dirty="0">
                  <a:solidFill>
                    <a:schemeClr val="tx1"/>
                  </a:solidFill>
                  <a:latin typeface="+mn-ea"/>
                  <a:cs typeface="+mn-ea"/>
                </a:rPr>
                <a:t>X</a:t>
              </a:r>
              <a:r>
                <a:rPr lang="en-US" altLang="zh-CN" sz="1400" b="1" baseline="-25000" dirty="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7" name="直接箭头连接符 86"/>
          <p:cNvCxnSpPr/>
          <p:nvPr/>
        </p:nvCxnSpPr>
        <p:spPr>
          <a:xfrm flipH="1">
            <a:off x="7263295" y="5026994"/>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7265224" y="44282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7264813" y="38186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9566565" y="4459658"/>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9573177" y="382828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104"/>
          <p:cNvSpPr>
            <a:spLocks noChangeArrowheads="1"/>
          </p:cNvSpPr>
          <p:nvPr/>
        </p:nvSpPr>
        <p:spPr bwMode="auto">
          <a:xfrm>
            <a:off x="2402272" y="466403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 name="Rectangle 104"/>
          <p:cNvSpPr>
            <a:spLocks noChangeArrowheads="1"/>
          </p:cNvSpPr>
          <p:nvPr/>
        </p:nvSpPr>
        <p:spPr bwMode="auto">
          <a:xfrm>
            <a:off x="4390161" y="344345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4" name="Rectangle 104"/>
          <p:cNvSpPr>
            <a:spLocks noChangeArrowheads="1"/>
          </p:cNvSpPr>
          <p:nvPr/>
        </p:nvSpPr>
        <p:spPr bwMode="auto">
          <a:xfrm>
            <a:off x="4393845" y="404522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5" name="Rectangle 104"/>
          <p:cNvSpPr>
            <a:spLocks noChangeArrowheads="1"/>
          </p:cNvSpPr>
          <p:nvPr/>
        </p:nvSpPr>
        <p:spPr bwMode="auto">
          <a:xfrm>
            <a:off x="4382671" y="464310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a:off x="5193409" y="3192212"/>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Rectangle 104"/>
          <p:cNvSpPr>
            <a:spLocks noChangeArrowheads="1"/>
          </p:cNvSpPr>
          <p:nvPr/>
        </p:nvSpPr>
        <p:spPr bwMode="auto">
          <a:xfrm>
            <a:off x="6444400" y="34434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0" name="Rectangle 104"/>
          <p:cNvSpPr>
            <a:spLocks noChangeArrowheads="1"/>
          </p:cNvSpPr>
          <p:nvPr/>
        </p:nvSpPr>
        <p:spPr bwMode="auto">
          <a:xfrm>
            <a:off x="6441471" y="4045216"/>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1" name="Rectangle 104"/>
          <p:cNvSpPr>
            <a:spLocks noChangeArrowheads="1"/>
          </p:cNvSpPr>
          <p:nvPr/>
        </p:nvSpPr>
        <p:spPr bwMode="auto">
          <a:xfrm>
            <a:off x="6443523" y="464309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2" name="Rectangle 104"/>
          <p:cNvSpPr>
            <a:spLocks noChangeArrowheads="1"/>
          </p:cNvSpPr>
          <p:nvPr/>
        </p:nvSpPr>
        <p:spPr bwMode="auto">
          <a:xfrm>
            <a:off x="8395337" y="343235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2" name="图片 1"/>
          <p:cNvPicPr>
            <a:picLocks noChangeAspect="1"/>
          </p:cNvPicPr>
          <p:nvPr/>
        </p:nvPicPr>
        <p:blipFill>
          <a:blip r:embed="rId1"/>
          <a:stretch>
            <a:fillRect/>
          </a:stretch>
        </p:blipFill>
        <p:spPr>
          <a:xfrm>
            <a:off x="9905907" y="144733"/>
            <a:ext cx="2133785" cy="647756"/>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54906" y="2203975"/>
            <a:ext cx="2018940" cy="2164697"/>
            <a:chOff x="2452012" y="1849870"/>
            <a:chExt cx="2018940" cy="2164697"/>
          </a:xfrm>
        </p:grpSpPr>
        <p:sp>
          <p:nvSpPr>
            <p:cNvPr id="2" name="矩形 1"/>
            <p:cNvSpPr/>
            <p:nvPr/>
          </p:nvSpPr>
          <p:spPr>
            <a:xfrm>
              <a:off x="2454952" y="1849870"/>
              <a:ext cx="2016000" cy="430887"/>
            </a:xfrm>
            <a:prstGeom prst="rect">
              <a:avLst/>
            </a:prstGeom>
            <a:ln>
              <a:solidFill>
                <a:schemeClr val="tx1"/>
              </a:solidFill>
            </a:ln>
          </p:spPr>
          <p:txBody>
            <a:bodyPr wrap="none">
              <a:spAutoFit/>
            </a:bodyPr>
            <a:lstStyle/>
            <a:p>
              <a:r>
                <a:rPr lang="en-US" altLang="zh-CN" sz="2200" dirty="0">
                  <a:latin typeface="+mn-ea"/>
                  <a:cs typeface="Segoe UI Black" panose="020B0A02040204020203" pitchFamily="34" charset="0"/>
                  <a:sym typeface="Arial" panose="020B0604020202020204" pitchFamily="34" charset="0"/>
                </a:rPr>
                <a:t>Add  </a:t>
              </a:r>
              <a:r>
                <a:rPr lang="en-US" altLang="zh-CN" sz="2200" dirty="0" err="1">
                  <a:latin typeface="+mn-ea"/>
                  <a:cs typeface="Segoe UI Black" panose="020B0A02040204020203" pitchFamily="34" charset="0"/>
                  <a:sym typeface="Arial" panose="020B0604020202020204" pitchFamily="34" charset="0"/>
                </a:rPr>
                <a:t>rd,rs,rt</a:t>
              </a:r>
              <a:r>
                <a:rPr lang="en-US" altLang="zh-CN" sz="2200" dirty="0">
                  <a:latin typeface="+mn-ea"/>
                  <a:cs typeface="Segoe UI Black" panose="020B0A02040204020203" pitchFamily="34" charset="0"/>
                  <a:sym typeface="Arial" panose="020B0604020202020204" pitchFamily="34" charset="0"/>
                </a:rPr>
                <a:t> </a:t>
              </a:r>
              <a:endParaRPr lang="zh-CN" altLang="en-US" sz="2200" dirty="0"/>
            </a:p>
          </p:txBody>
        </p:sp>
        <p:sp>
          <p:nvSpPr>
            <p:cNvPr id="3" name="矩形 2"/>
            <p:cNvSpPr/>
            <p:nvPr/>
          </p:nvSpPr>
          <p:spPr>
            <a:xfrm>
              <a:off x="2453774" y="2282780"/>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Addi</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r>
                <a:rPr lang="en-US" altLang="zh-CN" sz="2200" dirty="0">
                  <a:latin typeface="+mn-ea"/>
                  <a:cs typeface="Segoe UI Black" panose="020B0A02040204020203" pitchFamily="34" charset="0"/>
                  <a:sym typeface="Arial" panose="020B0604020202020204" pitchFamily="34" charset="0"/>
                </a:rPr>
                <a:t> </a:t>
              </a:r>
              <a:endParaRPr lang="zh-CN" altLang="en-US" sz="2200" dirty="0">
                <a:latin typeface="+mn-ea"/>
                <a:cs typeface="Segoe UI Black" panose="020B0A02040204020203" pitchFamily="34" charset="0"/>
              </a:endParaRPr>
            </a:p>
          </p:txBody>
        </p:sp>
        <p:sp>
          <p:nvSpPr>
            <p:cNvPr id="5" name="矩形 4"/>
            <p:cNvSpPr/>
            <p:nvPr/>
          </p:nvSpPr>
          <p:spPr>
            <a:xfrm>
              <a:off x="2452012" y="2714637"/>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lw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6" name="矩形 5"/>
            <p:cNvSpPr/>
            <p:nvPr/>
          </p:nvSpPr>
          <p:spPr>
            <a:xfrm>
              <a:off x="2454952" y="3144243"/>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Sw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7" name="矩形 6"/>
            <p:cNvSpPr/>
            <p:nvPr/>
          </p:nvSpPr>
          <p:spPr>
            <a:xfrm>
              <a:off x="2452655" y="3583680"/>
              <a:ext cx="2016000" cy="430887"/>
            </a:xfrm>
            <a:prstGeom prst="rect">
              <a:avLst/>
            </a:prstGeom>
            <a:ln>
              <a:solidFill>
                <a:schemeClr val="tx1"/>
              </a:solidFill>
            </a:ln>
          </p:spPr>
          <p:txBody>
            <a:bodyPr wrap="none">
              <a:spAutoFit/>
            </a:bodyPr>
            <a:lstStyle/>
            <a:p>
              <a:r>
                <a:rPr lang="en-US" altLang="zh-CN" sz="2200" dirty="0" err="1" smtClean="0">
                  <a:latin typeface="+mn-ea"/>
                  <a:cs typeface="Segoe UI Black" panose="020B0A02040204020203" pitchFamily="34" charset="0"/>
                  <a:sym typeface="Arial" panose="020B0604020202020204" pitchFamily="34" charset="0"/>
                </a:rPr>
                <a:t>Beq</a:t>
              </a:r>
              <a:r>
                <a:rPr lang="en-US" altLang="zh-CN" sz="2200" dirty="0" smtClean="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endParaRPr lang="zh-CN" altLang="en-US" sz="2200" dirty="0">
                <a:latin typeface="+mn-ea"/>
                <a:cs typeface="Segoe UI Black" panose="020B0A02040204020203" pitchFamily="34" charset="0"/>
              </a:endParaRPr>
            </a:p>
          </p:txBody>
        </p:sp>
      </p:grpSp>
      <p:grpSp>
        <p:nvGrpSpPr>
          <p:cNvPr id="44" name="组合 43"/>
          <p:cNvGrpSpPr/>
          <p:nvPr/>
        </p:nvGrpSpPr>
        <p:grpSpPr>
          <a:xfrm>
            <a:off x="3366345" y="3522027"/>
            <a:ext cx="3309600" cy="369989"/>
            <a:chOff x="907913" y="4866837"/>
            <a:chExt cx="2830499" cy="380273"/>
          </a:xfrm>
        </p:grpSpPr>
        <p:sp>
          <p:nvSpPr>
            <p:cNvPr id="45" name="文本框 44"/>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46" name="文本框 45"/>
            <p:cNvSpPr txBox="1"/>
            <p:nvPr/>
          </p:nvSpPr>
          <p:spPr>
            <a:xfrm>
              <a:off x="1275324" y="4867512"/>
              <a:ext cx="2463088"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47" name="文本框 46"/>
          <p:cNvSpPr txBox="1"/>
          <p:nvPr/>
        </p:nvSpPr>
        <p:spPr>
          <a:xfrm>
            <a:off x="7104753" y="3557340"/>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nvGrpSpPr>
          <p:cNvPr id="48" name="组合 47"/>
          <p:cNvGrpSpPr/>
          <p:nvPr/>
        </p:nvGrpSpPr>
        <p:grpSpPr>
          <a:xfrm>
            <a:off x="3357206" y="3077609"/>
            <a:ext cx="3309600" cy="369989"/>
            <a:chOff x="907913" y="4866837"/>
            <a:chExt cx="2830499" cy="380273"/>
          </a:xfrm>
        </p:grpSpPr>
        <p:sp>
          <p:nvSpPr>
            <p:cNvPr id="49" name="文本框 48"/>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50" name="文本框 49"/>
            <p:cNvSpPr txBox="1"/>
            <p:nvPr/>
          </p:nvSpPr>
          <p:spPr>
            <a:xfrm>
              <a:off x="1275324" y="4867512"/>
              <a:ext cx="2463088"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52" name="文本框 51"/>
          <p:cNvSpPr txBox="1"/>
          <p:nvPr/>
        </p:nvSpPr>
        <p:spPr>
          <a:xfrm>
            <a:off x="7109673" y="3119808"/>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nvGrpSpPr>
          <p:cNvPr id="53" name="组合 52"/>
          <p:cNvGrpSpPr/>
          <p:nvPr/>
        </p:nvGrpSpPr>
        <p:grpSpPr>
          <a:xfrm>
            <a:off x="3357206" y="2663183"/>
            <a:ext cx="3312582" cy="370007"/>
            <a:chOff x="907913" y="4866837"/>
            <a:chExt cx="3312582" cy="370007"/>
          </a:xfrm>
        </p:grpSpPr>
        <p:sp>
          <p:nvSpPr>
            <p:cNvPr id="54" name="文本框 53"/>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55" name="文本框 54"/>
            <p:cNvSpPr txBox="1"/>
            <p:nvPr/>
          </p:nvSpPr>
          <p:spPr>
            <a:xfrm>
              <a:off x="1340495"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56" name="文本框 55"/>
          <p:cNvSpPr txBox="1"/>
          <p:nvPr/>
        </p:nvSpPr>
        <p:spPr>
          <a:xfrm>
            <a:off x="7114593" y="2662612"/>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smtClean="0">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cxnSp>
        <p:nvCxnSpPr>
          <p:cNvPr id="16" name="直接箭头连接符 15"/>
          <p:cNvCxnSpPr/>
          <p:nvPr/>
        </p:nvCxnSpPr>
        <p:spPr>
          <a:xfrm>
            <a:off x="3038169" y="3702022"/>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033256" y="3264490"/>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038173" y="2846616"/>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720358" y="3716774"/>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715445" y="3279242"/>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720362" y="2861368"/>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sp>
        <p:nvSpPr>
          <p:cNvPr id="62"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64" name="矩形 63"/>
          <p:cNvSpPr/>
          <p:nvPr/>
        </p:nvSpPr>
        <p:spPr>
          <a:xfrm>
            <a:off x="629287" y="1000906"/>
            <a:ext cx="3900427" cy="461665"/>
          </a:xfrm>
          <a:prstGeom prst="rect">
            <a:avLst/>
          </a:prstGeom>
        </p:spPr>
        <p:txBody>
          <a:bodyPr wrap="none">
            <a:spAutoFit/>
          </a:bodyPr>
          <a:lstStyle/>
          <a:p>
            <a:r>
              <a:rPr lang="en-US" altLang="zh-CN" sz="2400" b="1" dirty="0" smtClean="0">
                <a:latin typeface="+mn-ea"/>
                <a:cs typeface="Segoe UI Black" panose="020B0A02040204020203" pitchFamily="34" charset="0"/>
              </a:rPr>
              <a:t>6. </a:t>
            </a:r>
            <a:r>
              <a:rPr lang="zh-CN" altLang="en-US" sz="2400" b="1" dirty="0" smtClean="0">
                <a:latin typeface="+mn-ea"/>
                <a:cs typeface="Segoe UI Black" panose="020B0A02040204020203" pitchFamily="34" charset="0"/>
                <a:sym typeface="Arial" panose="020B0604020202020204" pitchFamily="34" charset="0"/>
              </a:rPr>
              <a:t>指令周期流图的回溯修改</a:t>
            </a:r>
            <a:endParaRPr lang="zh-CN" altLang="en-US" sz="2400" b="1" dirty="0">
              <a:latin typeface="+mn-ea"/>
              <a:cs typeface="Segoe UI Black" panose="020B0A02040204020203" pitchFamily="34" charset="0"/>
            </a:endParaRPr>
          </a:p>
        </p:txBody>
      </p:sp>
      <p:pic>
        <p:nvPicPr>
          <p:cNvPr id="18" name="图片 17"/>
          <p:cNvPicPr>
            <a:picLocks noChangeAspect="1"/>
          </p:cNvPicPr>
          <p:nvPr/>
        </p:nvPicPr>
        <p:blipFill>
          <a:blip r:embed="rId1"/>
          <a:stretch>
            <a:fillRect/>
          </a:stretch>
        </p:blipFill>
        <p:spPr>
          <a:xfrm>
            <a:off x="3667436" y="1871105"/>
            <a:ext cx="2615411" cy="566977"/>
          </a:xfrm>
          <a:prstGeom prst="rect">
            <a:avLst/>
          </a:prstGeom>
        </p:spPr>
      </p:pic>
      <p:pic>
        <p:nvPicPr>
          <p:cNvPr id="65" name="图片 64"/>
          <p:cNvPicPr>
            <a:picLocks noChangeAspect="1"/>
          </p:cNvPicPr>
          <p:nvPr/>
        </p:nvPicPr>
        <p:blipFill>
          <a:blip r:embed="rId2"/>
          <a:stretch>
            <a:fillRect/>
          </a:stretch>
        </p:blipFill>
        <p:spPr>
          <a:xfrm>
            <a:off x="3366345" y="4540253"/>
            <a:ext cx="3054361" cy="1176630"/>
          </a:xfrm>
          <a:prstGeom prst="rect">
            <a:avLst/>
          </a:prstGeom>
        </p:spPr>
      </p:pic>
      <p:grpSp>
        <p:nvGrpSpPr>
          <p:cNvPr id="66" name="组合 65"/>
          <p:cNvGrpSpPr/>
          <p:nvPr/>
        </p:nvGrpSpPr>
        <p:grpSpPr>
          <a:xfrm>
            <a:off x="3357206" y="4011302"/>
            <a:ext cx="4477946" cy="369542"/>
            <a:chOff x="907913" y="4866837"/>
            <a:chExt cx="4477946" cy="379342"/>
          </a:xfrm>
        </p:grpSpPr>
        <p:sp>
          <p:nvSpPr>
            <p:cNvPr id="67" name="文本框 66"/>
            <p:cNvSpPr txBox="1"/>
            <p:nvPr/>
          </p:nvSpPr>
          <p:spPr>
            <a:xfrm>
              <a:off x="907913" y="4866837"/>
              <a:ext cx="432000" cy="36954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68" name="文本框 67"/>
            <p:cNvSpPr txBox="1"/>
            <p:nvPr/>
          </p:nvSpPr>
          <p:spPr>
            <a:xfrm>
              <a:off x="1338940" y="4867052"/>
              <a:ext cx="4046919" cy="379127"/>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 , Z</a:t>
              </a:r>
              <a:r>
                <a:rPr lang="en-US" altLang="zh-CN" b="1" baseline="-25000" dirty="0" smtClean="0">
                  <a:latin typeface="+mn-ea"/>
                  <a:cs typeface="+mn-ea"/>
                </a:rPr>
                <a:t>in</a:t>
              </a:r>
              <a:endParaRPr lang="zh-CN" altLang="en-US" b="1" baseline="-25000" dirty="0">
                <a:latin typeface="+mn-ea"/>
                <a:cs typeface="+mn-ea"/>
              </a:endParaRPr>
            </a:p>
          </p:txBody>
        </p:sp>
      </p:grpSp>
      <p:pic>
        <p:nvPicPr>
          <p:cNvPr id="4" name="图片 3"/>
          <p:cNvPicPr>
            <a:picLocks noChangeAspect="1"/>
          </p:cNvPicPr>
          <p:nvPr/>
        </p:nvPicPr>
        <p:blipFill>
          <a:blip r:embed="rId3"/>
          <a:stretch>
            <a:fillRect/>
          </a:stretch>
        </p:blipFill>
        <p:spPr>
          <a:xfrm>
            <a:off x="9905907" y="297772"/>
            <a:ext cx="2133785" cy="647756"/>
          </a:xfrm>
          <a:prstGeom prst="rect">
            <a:avLst/>
          </a:prstGeom>
        </p:spPr>
      </p:pic>
      <p:cxnSp>
        <p:nvCxnSpPr>
          <p:cNvPr id="35" name="直接箭头连接符 34"/>
          <p:cNvCxnSpPr/>
          <p:nvPr/>
        </p:nvCxnSpPr>
        <p:spPr>
          <a:xfrm>
            <a:off x="3033256" y="4177151"/>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txBox="1"/>
          <p:nvPr/>
        </p:nvSpPr>
        <p:spPr>
          <a:xfrm>
            <a:off x="509434" y="236660"/>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cxnSp>
        <p:nvCxnSpPr>
          <p:cNvPr id="524" name="直接连接符 523"/>
          <p:cNvCxnSpPr/>
          <p:nvPr/>
        </p:nvCxnSpPr>
        <p:spPr>
          <a:xfrm>
            <a:off x="6577992" y="835091"/>
            <a:ext cx="4608000" cy="0"/>
          </a:xfrm>
          <a:prstGeom prst="line">
            <a:avLst/>
          </a:prstGeom>
          <a:ln w="28575" cap="sq">
            <a:solidFill>
              <a:schemeClr val="tx1"/>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526" name="组合 525"/>
          <p:cNvGrpSpPr/>
          <p:nvPr/>
        </p:nvGrpSpPr>
        <p:grpSpPr>
          <a:xfrm>
            <a:off x="1436370" y="6234430"/>
            <a:ext cx="9751060" cy="348615"/>
            <a:chOff x="1601527" y="6234627"/>
            <a:chExt cx="9735298" cy="348567"/>
          </a:xfrm>
        </p:grpSpPr>
        <p:cxnSp>
          <p:nvCxnSpPr>
            <p:cNvPr id="528" name="直接连接符 527"/>
            <p:cNvCxnSpPr/>
            <p:nvPr/>
          </p:nvCxnSpPr>
          <p:spPr>
            <a:xfrm flipH="1">
              <a:off x="9733270" y="623614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p:nvCxnSpPr>
          <p:spPr>
            <a:xfrm flipH="1">
              <a:off x="7430772" y="6250470"/>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nvCxnSpPr>
          <p:spPr>
            <a:xfrm flipH="1">
              <a:off x="5363400" y="624301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nvCxnSpPr>
          <p:spPr>
            <a:xfrm flipH="1">
              <a:off x="3366824" y="6248268"/>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直接连接符 531"/>
            <p:cNvCxnSpPr/>
            <p:nvPr/>
          </p:nvCxnSpPr>
          <p:spPr>
            <a:xfrm flipH="1">
              <a:off x="1601527" y="6234627"/>
              <a:ext cx="1" cy="32400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1616825" y="6583194"/>
              <a:ext cx="9720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7" name="直接连接符 526"/>
          <p:cNvCxnSpPr/>
          <p:nvPr/>
        </p:nvCxnSpPr>
        <p:spPr>
          <a:xfrm>
            <a:off x="11186003" y="1931733"/>
            <a:ext cx="0" cy="4644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1" name="文本框 540"/>
          <p:cNvSpPr txBox="1"/>
          <p:nvPr/>
        </p:nvSpPr>
        <p:spPr>
          <a:xfrm>
            <a:off x="3930683" y="1056200"/>
            <a:ext cx="492443" cy="1426031"/>
          </a:xfrm>
          <a:prstGeom prst="rect">
            <a:avLst/>
          </a:prstGeom>
          <a:noFill/>
        </p:spPr>
        <p:txBody>
          <a:bodyPr vert="eaVert" wrap="none" rtlCol="0">
            <a:spAutoFit/>
          </a:bodyPr>
          <a:lstStyle/>
          <a:p>
            <a:r>
              <a:rPr lang="zh-CN" altLang="en-US" sz="2000" b="1" spc="600" dirty="0">
                <a:solidFill>
                  <a:srgbClr val="9900CC"/>
                </a:solidFill>
                <a:latin typeface="+mn-ea"/>
              </a:rPr>
              <a:t>取指周期</a:t>
            </a:r>
            <a:endParaRPr lang="zh-CN" altLang="en-US" sz="2000" b="1" spc="600" dirty="0">
              <a:solidFill>
                <a:srgbClr val="9900CC"/>
              </a:solidFill>
              <a:latin typeface="+mn-ea"/>
            </a:endParaRPr>
          </a:p>
        </p:txBody>
      </p:sp>
      <p:grpSp>
        <p:nvGrpSpPr>
          <p:cNvPr id="542" name="组合 541"/>
          <p:cNvGrpSpPr/>
          <p:nvPr/>
        </p:nvGrpSpPr>
        <p:grpSpPr>
          <a:xfrm>
            <a:off x="547426" y="2805373"/>
            <a:ext cx="10271777" cy="3434909"/>
            <a:chOff x="705913" y="2805373"/>
            <a:chExt cx="10271777" cy="3434909"/>
          </a:xfrm>
        </p:grpSpPr>
        <p:grpSp>
          <p:nvGrpSpPr>
            <p:cNvPr id="543" name="组合 542"/>
            <p:cNvGrpSpPr/>
            <p:nvPr/>
          </p:nvGrpSpPr>
          <p:grpSpPr>
            <a:xfrm>
              <a:off x="1555712" y="2805373"/>
              <a:ext cx="9421978" cy="1854975"/>
              <a:chOff x="1555712" y="2805373"/>
              <a:chExt cx="9421978" cy="1854975"/>
            </a:xfrm>
          </p:grpSpPr>
          <p:cxnSp>
            <p:nvCxnSpPr>
              <p:cNvPr id="575" name="直接箭头连接符 574"/>
              <p:cNvCxnSpPr/>
              <p:nvPr/>
            </p:nvCxnSpPr>
            <p:spPr>
              <a:xfrm>
                <a:off x="1571554" y="3184348"/>
                <a:ext cx="0" cy="1476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H="1">
                <a:off x="5707824" y="2805373"/>
                <a:ext cx="250" cy="36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a:off x="3360362" y="3192216"/>
                <a:ext cx="0" cy="144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8" name="文本框 577"/>
              <p:cNvSpPr txBox="1"/>
              <p:nvPr/>
            </p:nvSpPr>
            <p:spPr>
              <a:xfrm>
                <a:off x="2939622" y="2861228"/>
                <a:ext cx="821804" cy="323165"/>
              </a:xfrm>
              <a:prstGeom prst="rect">
                <a:avLst/>
              </a:prstGeom>
              <a:noFill/>
            </p:spPr>
            <p:txBody>
              <a:bodyPr vert="horz" wrap="square" rtlCol="0">
                <a:spAutoFit/>
              </a:bodyPr>
              <a:lstStyle/>
              <a:p>
                <a:pPr algn="ctr"/>
                <a:r>
                  <a:rPr lang="en-US" altLang="zh-CN" sz="1500" b="1" dirty="0" err="1" smtClean="0">
                    <a:latin typeface="微软雅黑" panose="020B0503020204020204" pitchFamily="34" charset="-122"/>
                    <a:ea typeface="微软雅黑" panose="020B0503020204020204" pitchFamily="34" charset="-122"/>
                  </a:rPr>
                  <a:t>ADDi</a:t>
                </a:r>
                <a:endParaRPr lang="zh-CN" altLang="en-US" sz="1500" b="1" dirty="0">
                  <a:latin typeface="微软雅黑" panose="020B0503020204020204" pitchFamily="34" charset="-122"/>
                  <a:ea typeface="微软雅黑" panose="020B0503020204020204" pitchFamily="34" charset="-122"/>
                </a:endParaRPr>
              </a:p>
            </p:txBody>
          </p:sp>
          <p:sp>
            <p:nvSpPr>
              <p:cNvPr id="579" name="文本框 578"/>
              <p:cNvSpPr txBox="1"/>
              <p:nvPr/>
            </p:nvSpPr>
            <p:spPr>
              <a:xfrm>
                <a:off x="9204110" y="2811147"/>
                <a:ext cx="1011555" cy="323165"/>
              </a:xfrm>
              <a:prstGeom prst="rect">
                <a:avLst/>
              </a:prstGeom>
              <a:noFill/>
            </p:spPr>
            <p:txBody>
              <a:bodyPr vert="horz" wrap="square" rtlCol="0">
                <a:spAutoFit/>
              </a:bodyPr>
              <a:lstStyle/>
              <a:p>
                <a:pPr algn="ctr"/>
                <a:r>
                  <a:rPr lang="en-US" altLang="zh-CN" sz="1500" b="1" dirty="0" err="1">
                    <a:latin typeface="微软雅黑" panose="020B0503020204020204" pitchFamily="34" charset="-122"/>
                    <a:ea typeface="微软雅黑" panose="020B0503020204020204" pitchFamily="34" charset="-122"/>
                  </a:rPr>
                  <a:t>B</a:t>
                </a:r>
                <a:r>
                  <a:rPr lang="en-US" altLang="zh-CN" sz="1500" b="1" dirty="0" err="1" smtClean="0">
                    <a:latin typeface="微软雅黑" panose="020B0503020204020204" pitchFamily="34" charset="-122"/>
                    <a:ea typeface="微软雅黑" panose="020B0503020204020204" pitchFamily="34" charset="-122"/>
                  </a:rPr>
                  <a:t>eq</a:t>
                </a:r>
                <a:endParaRPr lang="zh-CN" altLang="en-US" sz="1500" b="1" dirty="0">
                  <a:latin typeface="微软雅黑" panose="020B0503020204020204" pitchFamily="34" charset="-122"/>
                  <a:ea typeface="微软雅黑" panose="020B0503020204020204" pitchFamily="34" charset="-122"/>
                </a:endParaRPr>
              </a:p>
            </p:txBody>
          </p:sp>
          <p:sp>
            <p:nvSpPr>
              <p:cNvPr id="583" name="Rectangle 104"/>
              <p:cNvSpPr>
                <a:spLocks noChangeArrowheads="1"/>
              </p:cNvSpPr>
              <p:nvPr/>
            </p:nvSpPr>
            <p:spPr bwMode="auto">
              <a:xfrm>
                <a:off x="8601690" y="4074589"/>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en-US" altLang="zh-CN" sz="1300" b="1" dirty="0">
                    <a:solidFill>
                      <a:schemeClr val="tx1"/>
                    </a:solidFill>
                    <a:latin typeface="+mn-ea"/>
                    <a:cs typeface="+mn-ea"/>
                  </a:rPr>
                  <a:t> , R</a:t>
                </a:r>
                <a:r>
                  <a:rPr lang="en-US" altLang="zh-CN" sz="1300" b="1" baseline="-25000" dirty="0">
                    <a:solidFill>
                      <a:schemeClr val="tx1"/>
                    </a:solidFill>
                    <a:latin typeface="+mn-ea"/>
                    <a:cs typeface="+mn-ea"/>
                  </a:rPr>
                  <a:t>out </a:t>
                </a:r>
                <a:r>
                  <a:rPr lang="en-US" altLang="zh-CN" sz="1300" b="1" dirty="0">
                    <a:solidFill>
                      <a:schemeClr val="tx1"/>
                    </a:solidFill>
                    <a:latin typeface="+mn-ea"/>
                    <a:cs typeface="+mn-ea"/>
                  </a:rPr>
                  <a:t>, Ads , SUB, </a:t>
                </a:r>
                <a:r>
                  <a:rPr lang="en-US" altLang="zh-CN" sz="1300" b="1" dirty="0" err="1" smtClean="0">
                    <a:solidFill>
                      <a:schemeClr val="tx1"/>
                    </a:solidFill>
                    <a:latin typeface="+mn-ea"/>
                    <a:cs typeface="+mn-ea"/>
                  </a:rPr>
                  <a:t>PSW</a:t>
                </a:r>
                <a:r>
                  <a:rPr lang="en-US" altLang="zh-CN" sz="1300" b="1" baseline="-25000" dirty="0" err="1"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88" name="直接箭头连接符 587"/>
              <p:cNvCxnSpPr/>
              <p:nvPr/>
            </p:nvCxnSpPr>
            <p:spPr>
              <a:xfrm flipH="1">
                <a:off x="5353919" y="443322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H="1">
                <a:off x="5345373" y="3823692"/>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2" name="文本框 591"/>
              <p:cNvSpPr txBox="1"/>
              <p:nvPr/>
            </p:nvSpPr>
            <p:spPr>
              <a:xfrm>
                <a:off x="1555712" y="2861228"/>
                <a:ext cx="821804"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ADD</a:t>
                </a:r>
                <a:endParaRPr lang="zh-CN" altLang="en-US" sz="1500" b="1" dirty="0">
                  <a:latin typeface="微软雅黑" panose="020B0503020204020204" pitchFamily="34" charset="-122"/>
                  <a:ea typeface="微软雅黑" panose="020B0503020204020204" pitchFamily="34" charset="-122"/>
                </a:endParaRPr>
              </a:p>
            </p:txBody>
          </p:sp>
        </p:grpSp>
        <p:grpSp>
          <p:nvGrpSpPr>
            <p:cNvPr id="544" name="组合 543"/>
            <p:cNvGrpSpPr/>
            <p:nvPr/>
          </p:nvGrpSpPr>
          <p:grpSpPr>
            <a:xfrm>
              <a:off x="705913" y="2840366"/>
              <a:ext cx="10271333" cy="3399916"/>
              <a:chOff x="705913" y="2840366"/>
              <a:chExt cx="10271333" cy="3399916"/>
            </a:xfrm>
          </p:grpSpPr>
          <p:cxnSp>
            <p:nvCxnSpPr>
              <p:cNvPr id="545" name="直接连接符 544"/>
              <p:cNvCxnSpPr/>
              <p:nvPr/>
            </p:nvCxnSpPr>
            <p:spPr>
              <a:xfrm>
                <a:off x="1573888" y="3163845"/>
                <a:ext cx="8136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箭头连接符 545"/>
              <p:cNvCxnSpPr/>
              <p:nvPr/>
            </p:nvCxnSpPr>
            <p:spPr>
              <a:xfrm>
                <a:off x="9725336" y="3163845"/>
                <a:ext cx="0" cy="288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47" name="文本框 546"/>
              <p:cNvSpPr txBox="1"/>
              <p:nvPr/>
            </p:nvSpPr>
            <p:spPr>
              <a:xfrm>
                <a:off x="4665960" y="2851364"/>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LW</a:t>
                </a:r>
                <a:endParaRPr lang="zh-CN" altLang="en-US" sz="1500" b="1" dirty="0">
                  <a:latin typeface="微软雅黑" panose="020B0503020204020204" pitchFamily="34" charset="-122"/>
                  <a:ea typeface="微软雅黑" panose="020B0503020204020204" pitchFamily="34" charset="-122"/>
                </a:endParaRPr>
              </a:p>
            </p:txBody>
          </p:sp>
          <p:cxnSp>
            <p:nvCxnSpPr>
              <p:cNvPr id="548" name="直接箭头连接符 547"/>
              <p:cNvCxnSpPr/>
              <p:nvPr/>
            </p:nvCxnSpPr>
            <p:spPr>
              <a:xfrm>
                <a:off x="7424040" y="3192216"/>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9" name="直接箭头连接符 548"/>
              <p:cNvCxnSpPr/>
              <p:nvPr/>
            </p:nvCxnSpPr>
            <p:spPr>
              <a:xfrm flipH="1">
                <a:off x="1577407" y="503968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直接箭头连接符 549"/>
              <p:cNvCxnSpPr/>
              <p:nvPr/>
            </p:nvCxnSpPr>
            <p:spPr>
              <a:xfrm flipH="1">
                <a:off x="1579749" y="562683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1" name="Rectangle 104"/>
              <p:cNvSpPr>
                <a:spLocks noChangeArrowheads="1"/>
              </p:cNvSpPr>
              <p:nvPr/>
            </p:nvSpPr>
            <p:spPr bwMode="auto">
              <a:xfrm>
                <a:off x="708255" y="4664043"/>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 R</a:t>
                </a:r>
                <a:r>
                  <a:rPr lang="en-US" altLang="zh-CN" sz="1300" b="1" baseline="-25000" dirty="0" smtClean="0">
                    <a:solidFill>
                      <a:schemeClr val="tx1"/>
                    </a:solidFill>
                    <a:latin typeface="+mn-ea"/>
                    <a:cs typeface="+mn-ea"/>
                  </a:rPr>
                  <a:t>out </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2" name="Rectangle 104"/>
              <p:cNvSpPr>
                <a:spLocks noChangeArrowheads="1"/>
              </p:cNvSpPr>
              <p:nvPr/>
            </p:nvSpPr>
            <p:spPr bwMode="auto">
              <a:xfrm>
                <a:off x="705913" y="526129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Ads, ADD</a:t>
                </a:r>
                <a:r>
                  <a:rPr lang="en-US" altLang="zh-CN" sz="1400" b="1" dirty="0">
                    <a:solidFill>
                      <a:schemeClr val="tx1"/>
                    </a:solidFill>
                    <a:latin typeface="+mn-ea"/>
                    <a:cs typeface="+mn-ea"/>
                  </a:rPr>
                  <a:t> ,</a:t>
                </a:r>
                <a:r>
                  <a:rPr lang="en-US" altLang="zh-CN" sz="1400" b="1" dirty="0">
                    <a:latin typeface="+mn-ea"/>
                    <a:cs typeface="+mn-ea"/>
                  </a:rPr>
                  <a:t> </a:t>
                </a:r>
                <a:r>
                  <a:rPr lang="en-US" altLang="zh-CN" sz="1400" b="1" dirty="0">
                    <a:solidFill>
                      <a:schemeClr val="tx1"/>
                    </a:solidFill>
                    <a:latin typeface="+mn-ea"/>
                    <a:cs typeface="+mn-ea"/>
                  </a:rPr>
                  <a:t>Zin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3" name="Rectangle 104"/>
              <p:cNvSpPr>
                <a:spLocks noChangeArrowheads="1"/>
              </p:cNvSpPr>
              <p:nvPr/>
            </p:nvSpPr>
            <p:spPr bwMode="auto">
              <a:xfrm>
                <a:off x="705917" y="585855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4" name="直接箭头连接符 553"/>
              <p:cNvCxnSpPr/>
              <p:nvPr/>
            </p:nvCxnSpPr>
            <p:spPr>
              <a:xfrm flipH="1">
                <a:off x="3353620" y="503974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flipH="1">
                <a:off x="3353620" y="5619070"/>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7" name="Rectangle 104"/>
              <p:cNvSpPr>
                <a:spLocks noChangeArrowheads="1"/>
              </p:cNvSpPr>
              <p:nvPr/>
            </p:nvSpPr>
            <p:spPr bwMode="auto">
              <a:xfrm>
                <a:off x="2566852" y="5253534"/>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a:latin typeface="+mn-ea"/>
                    <a:cs typeface="+mn-ea"/>
                  </a:rPr>
                  <a:t> </a:t>
                </a:r>
                <a:r>
                  <a:rPr lang="en-US" altLang="zh-CN" sz="1200" b="1" dirty="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8" name="Rectangle 104"/>
              <p:cNvSpPr>
                <a:spLocks noChangeArrowheads="1"/>
              </p:cNvSpPr>
              <p:nvPr/>
            </p:nvSpPr>
            <p:spPr bwMode="auto">
              <a:xfrm>
                <a:off x="2566852" y="585079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en-US" altLang="zh-CN" sz="1300" b="1" dirty="0">
                    <a:solidFill>
                      <a:schemeClr val="tx1"/>
                    </a:solidFill>
                    <a:latin typeface="+mn-ea"/>
                    <a:cs typeface="+mn-ea"/>
                  </a:rPr>
                  <a:t>=0</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9" name="直接箭头连接符 558"/>
              <p:cNvCxnSpPr/>
              <p:nvPr/>
            </p:nvCxnSpPr>
            <p:spPr>
              <a:xfrm flipH="1">
                <a:off x="5356259" y="5050862"/>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0" name="直接箭头连接符 559"/>
              <p:cNvCxnSpPr/>
              <p:nvPr/>
            </p:nvCxnSpPr>
            <p:spPr>
              <a:xfrm flipH="1">
                <a:off x="5356666" y="563332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2" name="Rectangle 104"/>
              <p:cNvSpPr>
                <a:spLocks noChangeArrowheads="1"/>
              </p:cNvSpPr>
              <p:nvPr/>
            </p:nvSpPr>
            <p:spPr bwMode="auto">
              <a:xfrm>
                <a:off x="4545800" y="526779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63" name="Rectangle 104"/>
              <p:cNvSpPr>
                <a:spLocks noChangeArrowheads="1"/>
              </p:cNvSpPr>
              <p:nvPr/>
            </p:nvSpPr>
            <p:spPr bwMode="auto">
              <a:xfrm>
                <a:off x="4550074" y="58650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Drout</a:t>
                </a:r>
                <a:r>
                  <a:rPr lang="en-US" altLang="zh-CN" sz="1300" b="1" dirty="0" smtClean="0">
                    <a:solidFill>
                      <a:schemeClr val="tx1"/>
                    </a:solidFill>
                    <a:latin typeface="+mn-ea"/>
                    <a:cs typeface="+mn-ea"/>
                  </a:rPr>
                  <a:t> , </a:t>
                </a:r>
                <a:r>
                  <a:rPr lang="en-US" altLang="zh-CN" sz="1300" b="1" dirty="0" err="1" smtClean="0">
                    <a:solidFill>
                      <a:schemeClr val="tx1"/>
                    </a:solidFill>
                    <a:latin typeface="+mn-ea"/>
                    <a:cs typeface="+mn-ea"/>
                  </a:rPr>
                  <a:t>RegW</a:t>
                </a:r>
                <a:r>
                  <a:rPr lang="en-US" altLang="zh-CN" sz="1300" b="1" dirty="0" smtClean="0">
                    <a:solidFill>
                      <a:schemeClr val="tx1"/>
                    </a:solidFill>
                    <a:latin typeface="+mn-ea"/>
                    <a:cs typeface="+mn-ea"/>
                  </a:rPr>
                  <a:t>=0 , </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400" b="1" dirty="0">
                  <a:solidFill>
                    <a:schemeClr val="tx1"/>
                  </a:solidFill>
                  <a:latin typeface="+mn-ea"/>
                  <a:cs typeface="Segoe UI Black" panose="020B0A02040204020203" pitchFamily="34" charset="0"/>
                </a:endParaRPr>
              </a:p>
            </p:txBody>
          </p:sp>
          <p:cxnSp>
            <p:nvCxnSpPr>
              <p:cNvPr id="565" name="直接箭头连接符 564"/>
              <p:cNvCxnSpPr/>
              <p:nvPr/>
            </p:nvCxnSpPr>
            <p:spPr>
              <a:xfrm flipH="1">
                <a:off x="7424533" y="562571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7" name="Rectangle 104"/>
              <p:cNvSpPr>
                <a:spLocks noChangeArrowheads="1"/>
              </p:cNvSpPr>
              <p:nvPr/>
            </p:nvSpPr>
            <p:spPr bwMode="auto">
              <a:xfrm>
                <a:off x="6518099" y="5260179"/>
                <a:ext cx="1737935"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DR</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68" name="Rectangle 104"/>
              <p:cNvSpPr>
                <a:spLocks noChangeArrowheads="1"/>
              </p:cNvSpPr>
              <p:nvPr/>
            </p:nvSpPr>
            <p:spPr bwMode="auto">
              <a:xfrm>
                <a:off x="6518099" y="5857435"/>
                <a:ext cx="1746888"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Write</a:t>
                </a:r>
                <a:endParaRPr lang="zh-CN" altLang="en-US" sz="1300" b="1" baseline="-25000" dirty="0">
                  <a:solidFill>
                    <a:schemeClr val="tx1"/>
                  </a:solidFill>
                  <a:latin typeface="+mn-ea"/>
                  <a:cs typeface="+mn-ea"/>
                </a:endParaRPr>
              </a:p>
            </p:txBody>
          </p:sp>
          <p:cxnSp>
            <p:nvCxnSpPr>
              <p:cNvPr id="569" name="直接箭头连接符 568"/>
              <p:cNvCxnSpPr/>
              <p:nvPr/>
            </p:nvCxnSpPr>
            <p:spPr>
              <a:xfrm flipH="1">
                <a:off x="9727395" y="503660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H="1">
                <a:off x="9725462" y="563890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1" name="Rectangle 104"/>
              <p:cNvSpPr>
                <a:spLocks noChangeArrowheads="1"/>
              </p:cNvSpPr>
              <p:nvPr/>
            </p:nvSpPr>
            <p:spPr bwMode="auto">
              <a:xfrm>
                <a:off x="8601246" y="467805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smtClean="0">
                    <a:solidFill>
                      <a:schemeClr val="tx1"/>
                    </a:solidFill>
                    <a:latin typeface="+mn-ea"/>
                    <a:cs typeface="+mn-ea"/>
                  </a:rPr>
                  <a:t>X</a:t>
                </a:r>
                <a:r>
                  <a:rPr lang="en-US" altLang="zh-CN" sz="1300" b="1" baseline="-25000" dirty="0" smtClean="0">
                    <a:solidFill>
                      <a:schemeClr val="tx1"/>
                    </a:solidFill>
                    <a:latin typeface="+mn-ea"/>
                    <a:cs typeface="+mn-ea"/>
                  </a:rPr>
                  <a:t>in</a:t>
                </a:r>
                <a:endParaRPr lang="zh-CN" altLang="en-US" sz="1300" b="1" dirty="0">
                  <a:solidFill>
                    <a:schemeClr val="tx1"/>
                  </a:solidFill>
                  <a:latin typeface="+mn-ea"/>
                  <a:cs typeface="+mn-ea"/>
                </a:endParaRPr>
              </a:p>
            </p:txBody>
          </p:sp>
          <p:sp>
            <p:nvSpPr>
              <p:cNvPr id="572" name="Rectangle 104"/>
              <p:cNvSpPr>
                <a:spLocks noChangeArrowheads="1"/>
              </p:cNvSpPr>
              <p:nvPr/>
            </p:nvSpPr>
            <p:spPr bwMode="auto">
              <a:xfrm>
                <a:off x="8601246" y="525353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mn-ea"/>
                    <a:cs typeface="+mn-ea"/>
                  </a:rPr>
                  <a:t>  </a:t>
                </a: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a:solidFill>
                      <a:schemeClr val="tx1"/>
                    </a:solidFill>
                    <a:latin typeface="+mn-ea"/>
                    <a:cs typeface="+mn-ea"/>
                  </a:rPr>
                  <a:t>, </a:t>
                </a:r>
                <a:r>
                  <a:rPr lang="en-US" altLang="zh-CN" sz="1200" b="1" dirty="0" err="1">
                    <a:solidFill>
                      <a:schemeClr val="tx1"/>
                    </a:solidFill>
                    <a:latin typeface="+mn-ea"/>
                    <a:cs typeface="+mn-ea"/>
                  </a:rPr>
                  <a:t>I_imms</a:t>
                </a:r>
                <a:r>
                  <a:rPr lang="en-US" altLang="zh-CN" sz="1200" b="1" dirty="0">
                    <a:solidFill>
                      <a:schemeClr val="tx1"/>
                    </a:solidFill>
                    <a:latin typeface="+mn-ea"/>
                    <a:cs typeface="+mn-ea"/>
                  </a:rPr>
                  <a:t> </a:t>
                </a:r>
                <a:r>
                  <a:rPr lang="en-US" altLang="zh-CN" sz="1200" b="1" dirty="0" smtClean="0">
                    <a:solidFill>
                      <a:schemeClr val="tx1"/>
                    </a:solidFill>
                    <a:latin typeface="+mn-ea"/>
                    <a:cs typeface="+mn-ea"/>
                  </a:rPr>
                  <a:t>=0, </a:t>
                </a:r>
                <a:r>
                  <a:rPr lang="en-US" altLang="zh-CN" sz="1200" b="1" dirty="0">
                    <a:solidFill>
                      <a:schemeClr val="tx1"/>
                    </a:solidFill>
                    <a:latin typeface="+mn-ea"/>
                    <a:cs typeface="+mn-ea"/>
                  </a:rPr>
                  <a:t>Ads , ADD ,</a:t>
                </a:r>
                <a:r>
                  <a:rPr lang="en-US" altLang="zh-CN" sz="1200" b="1" dirty="0">
                    <a:latin typeface="+mn-ea"/>
                    <a:cs typeface="+mn-ea"/>
                  </a:rPr>
                  <a:t> </a:t>
                </a:r>
                <a:r>
                  <a:rPr lang="en-US" altLang="zh-CN" sz="1200" b="1" dirty="0">
                    <a:solidFill>
                      <a:schemeClr val="tx1"/>
                    </a:solidFill>
                    <a:latin typeface="+mn-ea"/>
                    <a:cs typeface="+mn-ea"/>
                  </a:rPr>
                  <a:t>Zin</a:t>
                </a:r>
                <a:endParaRPr lang="zh-CN" altLang="en-US" sz="1200" b="1" dirty="0">
                  <a:solidFill>
                    <a:schemeClr val="tx1"/>
                  </a:solidFill>
                  <a:latin typeface="+mn-ea"/>
                  <a:cs typeface="+mn-ea"/>
                </a:endParaRPr>
              </a:p>
            </p:txBody>
          </p:sp>
          <p:sp>
            <p:nvSpPr>
              <p:cNvPr id="573" name="Rectangle 104"/>
              <p:cNvSpPr>
                <a:spLocks noChangeArrowheads="1"/>
              </p:cNvSpPr>
              <p:nvPr/>
            </p:nvSpPr>
            <p:spPr bwMode="auto">
              <a:xfrm>
                <a:off x="8601246" y="585079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en-US" altLang="zh-CN" sz="1300" b="1" baseline="-25000" dirty="0">
                    <a:solidFill>
                      <a:schemeClr val="tx1"/>
                    </a:solidFill>
                    <a:latin typeface="+mn-ea"/>
                    <a:cs typeface="+mn-ea"/>
                  </a:rPr>
                  <a:t> </a:t>
                </a:r>
                <a:r>
                  <a:rPr lang="en-US" altLang="zh-CN" sz="1300" b="1" dirty="0">
                    <a:solidFill>
                      <a:schemeClr val="tx1"/>
                    </a:solidFill>
                    <a:latin typeface="+mn-ea"/>
                    <a:cs typeface="+mn-ea"/>
                  </a:rPr>
                  <a:t>, </a:t>
                </a:r>
                <a:r>
                  <a:rPr lang="en-US" altLang="zh-CN" sz="1300" b="1" dirty="0" err="1" smtClean="0">
                    <a:solidFill>
                      <a:schemeClr val="tx1"/>
                    </a:solidFill>
                    <a:latin typeface="+mn-ea"/>
                    <a:cs typeface="+mn-ea"/>
                  </a:rPr>
                  <a:t>PC</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74" name="文本框 573"/>
              <p:cNvSpPr txBox="1"/>
              <p:nvPr/>
            </p:nvSpPr>
            <p:spPr>
              <a:xfrm>
                <a:off x="7063968" y="2840366"/>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SW</a:t>
                </a:r>
                <a:endParaRPr lang="zh-CN" altLang="en-US" sz="1500" b="1" dirty="0">
                  <a:latin typeface="微软雅黑" panose="020B0503020204020204" pitchFamily="34" charset="-122"/>
                  <a:ea typeface="微软雅黑" panose="020B0503020204020204" pitchFamily="34" charset="-122"/>
                </a:endParaRPr>
              </a:p>
            </p:txBody>
          </p:sp>
        </p:grpSp>
      </p:grpSp>
      <p:grpSp>
        <p:nvGrpSpPr>
          <p:cNvPr id="599" name="组合 598"/>
          <p:cNvGrpSpPr/>
          <p:nvPr/>
        </p:nvGrpSpPr>
        <p:grpSpPr>
          <a:xfrm>
            <a:off x="4501678" y="647474"/>
            <a:ext cx="2160000" cy="2160031"/>
            <a:chOff x="4666778" y="647474"/>
            <a:chExt cx="2160000" cy="2160031"/>
          </a:xfrm>
          <a:noFill/>
        </p:grpSpPr>
        <p:cxnSp>
          <p:nvCxnSpPr>
            <p:cNvPr id="600" name="直接箭头连接符 599"/>
            <p:cNvCxnSpPr/>
            <p:nvPr/>
          </p:nvCxnSpPr>
          <p:spPr>
            <a:xfrm flipH="1">
              <a:off x="5704935" y="1022708"/>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1" name="直接箭头连接符 600"/>
            <p:cNvCxnSpPr/>
            <p:nvPr/>
          </p:nvCxnSpPr>
          <p:spPr>
            <a:xfrm flipH="1">
              <a:off x="5704935" y="1622862"/>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2" name="直接箭头连接符 601"/>
            <p:cNvCxnSpPr/>
            <p:nvPr/>
          </p:nvCxnSpPr>
          <p:spPr>
            <a:xfrm flipH="1">
              <a:off x="5704935" y="2224804"/>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3" name="Rectangle 104"/>
            <p:cNvSpPr>
              <a:spLocks noChangeArrowheads="1"/>
            </p:cNvSpPr>
            <p:nvPr/>
          </p:nvSpPr>
          <p:spPr bwMode="auto">
            <a:xfrm>
              <a:off x="4666778" y="2432271"/>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DR</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IR</a:t>
              </a:r>
              <a:r>
                <a:rPr lang="en-US" altLang="zh-CN" sz="1300" b="1" baseline="-25000" dirty="0" err="1">
                  <a:solidFill>
                    <a:schemeClr val="tx1"/>
                  </a:solidFill>
                  <a:latin typeface="+mn-ea"/>
                  <a:cs typeface="+mn-ea"/>
                </a:rPr>
                <a:t>in</a:t>
              </a:r>
              <a:endParaRPr lang="zh-CN" altLang="en-US" sz="1300" b="1" dirty="0">
                <a:solidFill>
                  <a:schemeClr val="tx1"/>
                </a:solidFill>
                <a:latin typeface="+mn-ea"/>
                <a:cs typeface="+mn-ea"/>
              </a:endParaRPr>
            </a:p>
          </p:txBody>
        </p:sp>
        <p:sp>
          <p:nvSpPr>
            <p:cNvPr id="604" name="Rectangle 104"/>
            <p:cNvSpPr>
              <a:spLocks noChangeArrowheads="1"/>
            </p:cNvSpPr>
            <p:nvPr/>
          </p:nvSpPr>
          <p:spPr bwMode="auto">
            <a:xfrm>
              <a:off x="4666778" y="1837338"/>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in</a:t>
              </a:r>
              <a:endParaRPr lang="zh-CN" altLang="en-US" sz="1300" b="1" dirty="0">
                <a:solidFill>
                  <a:schemeClr val="tx1"/>
                </a:solidFill>
                <a:latin typeface="+mn-ea"/>
                <a:cs typeface="+mn-ea"/>
              </a:endParaRPr>
            </a:p>
          </p:txBody>
        </p:sp>
        <p:sp>
          <p:nvSpPr>
            <p:cNvPr id="605" name="Rectangle 104"/>
            <p:cNvSpPr>
              <a:spLocks noChangeArrowheads="1"/>
            </p:cNvSpPr>
            <p:nvPr/>
          </p:nvSpPr>
          <p:spPr bwMode="auto">
            <a:xfrm>
              <a:off x="4666778" y="1242406"/>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r>
                <a:rPr lang="zh-CN" altLang="en-US" sz="1300" b="1" dirty="0" smtClean="0">
                  <a:solidFill>
                    <a:schemeClr val="tx1"/>
                  </a:solidFill>
                  <a:latin typeface="+mn-ea"/>
                  <a:cs typeface="+mn-ea"/>
                </a:rPr>
                <a:t> </a:t>
              </a:r>
              <a:r>
                <a:rPr lang="en-US" altLang="zh-CN" sz="1300" b="1" dirty="0" smtClean="0">
                  <a:solidFill>
                    <a:schemeClr val="tx1"/>
                  </a:solidFill>
                  <a:latin typeface="+mn-ea"/>
                  <a:cs typeface="+mn-ea"/>
                </a:rPr>
                <a:t>, Ads=0 , ADD</a:t>
              </a:r>
              <a:endParaRPr lang="zh-CN" altLang="en-US" sz="1300" b="1" dirty="0">
                <a:solidFill>
                  <a:schemeClr val="tx1"/>
                </a:solidFill>
                <a:latin typeface="+mn-ea"/>
                <a:cs typeface="+mn-ea"/>
              </a:endParaRPr>
            </a:p>
          </p:txBody>
        </p:sp>
        <p:sp>
          <p:nvSpPr>
            <p:cNvPr id="606" name="Rectangle 104"/>
            <p:cNvSpPr>
              <a:spLocks noChangeArrowheads="1"/>
            </p:cNvSpPr>
            <p:nvPr/>
          </p:nvSpPr>
          <p:spPr bwMode="auto">
            <a:xfrm>
              <a:off x="4666778" y="647474"/>
              <a:ext cx="2076314"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AR</a:t>
              </a:r>
              <a:r>
                <a:rPr lang="en-US" altLang="zh-CN" sz="1300" b="1" baseline="-25000" dirty="0" err="1">
                  <a:solidFill>
                    <a:schemeClr val="tx1"/>
                  </a:solidFill>
                  <a:latin typeface="+mn-ea"/>
                  <a:cs typeface="+mn-ea"/>
                </a:rPr>
                <a:t>in</a:t>
              </a:r>
              <a:r>
                <a:rPr lang="zh-CN" altLang="en-US" sz="1300" b="1" dirty="0">
                  <a:solidFill>
                    <a:schemeClr val="tx1"/>
                  </a:solidFill>
                  <a:latin typeface="+mn-ea"/>
                  <a:cs typeface="+mn-ea"/>
                </a:rPr>
                <a:t>、</a:t>
              </a:r>
              <a:r>
                <a:rPr lang="en-US" altLang="zh-CN" sz="1300" b="1" dirty="0">
                  <a:solidFill>
                    <a:schemeClr val="tx1"/>
                  </a:solidFill>
                  <a:latin typeface="+mn-ea"/>
                  <a:cs typeface="+mn-ea"/>
                </a:rPr>
                <a:t>X</a:t>
              </a:r>
              <a:r>
                <a:rPr lang="en-US" altLang="zh-CN" sz="1300" b="1" baseline="-25000" dirty="0">
                  <a:solidFill>
                    <a:schemeClr val="tx1"/>
                  </a:solidFill>
                  <a:latin typeface="+mn-ea"/>
                  <a:cs typeface="+mn-ea"/>
                </a:rPr>
                <a:t>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7" name="直接箭头连接符 86"/>
          <p:cNvCxnSpPr/>
          <p:nvPr/>
        </p:nvCxnSpPr>
        <p:spPr>
          <a:xfrm flipH="1">
            <a:off x="7263295" y="5026994"/>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7265224" y="44282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7264813" y="38186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9566565" y="4459658"/>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9573177" y="382828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104"/>
          <p:cNvSpPr>
            <a:spLocks noChangeArrowheads="1"/>
          </p:cNvSpPr>
          <p:nvPr/>
        </p:nvSpPr>
        <p:spPr bwMode="auto">
          <a:xfrm>
            <a:off x="2402272" y="466403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 name="Rectangle 104"/>
          <p:cNvSpPr>
            <a:spLocks noChangeArrowheads="1"/>
          </p:cNvSpPr>
          <p:nvPr/>
        </p:nvSpPr>
        <p:spPr bwMode="auto">
          <a:xfrm>
            <a:off x="4390161" y="344345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4" name="Rectangle 104"/>
          <p:cNvSpPr>
            <a:spLocks noChangeArrowheads="1"/>
          </p:cNvSpPr>
          <p:nvPr/>
        </p:nvSpPr>
        <p:spPr bwMode="auto">
          <a:xfrm>
            <a:off x="4316651" y="406282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a:t>
            </a:r>
            <a:r>
              <a:rPr lang="en-US" altLang="zh-CN" sz="1200" b="1" dirty="0">
                <a:solidFill>
                  <a:schemeClr val="tx1"/>
                </a:solidFill>
                <a:latin typeface="+mn-ea"/>
                <a:cs typeface="+mn-ea"/>
              </a:rPr>
              <a:t> </a:t>
            </a:r>
            <a:r>
              <a:rPr lang="en-US" altLang="zh-CN" sz="1200" b="1" dirty="0" err="1" smtClean="0">
                <a:solidFill>
                  <a:srgbClr val="240CD2"/>
                </a:solidFill>
                <a:latin typeface="+mn-ea"/>
                <a:cs typeface="+mn-ea"/>
              </a:rPr>
              <a:t>I_</a:t>
            </a:r>
            <a:r>
              <a:rPr lang="en-US" altLang="zh-CN" sz="1200" b="1" dirty="0" err="1" smtClean="0">
                <a:solidFill>
                  <a:srgbClr val="FF0000"/>
                </a:solidFill>
                <a:latin typeface="+mn-ea"/>
                <a:cs typeface="+mn-ea"/>
              </a:rPr>
              <a:t>imms</a:t>
            </a:r>
            <a:r>
              <a:rPr lang="en-US" altLang="zh-CN" sz="1200" b="1" dirty="0" smtClean="0">
                <a:solidFill>
                  <a:schemeClr val="tx1"/>
                </a:solidFill>
                <a:latin typeface="+mn-ea"/>
                <a:cs typeface="+mn-ea"/>
              </a:rPr>
              <a:t>, Ads, ADD,</a:t>
            </a:r>
            <a:r>
              <a:rPr lang="en-US" altLang="zh-CN" sz="1200" b="1" dirty="0">
                <a:latin typeface="+mn-ea"/>
                <a:cs typeface="+mn-ea"/>
              </a:rPr>
              <a:t> </a:t>
            </a:r>
            <a:r>
              <a:rPr lang="en-US" altLang="zh-CN" sz="1200" b="1" dirty="0">
                <a:solidFill>
                  <a:schemeClr val="tx1"/>
                </a:solidFill>
                <a:latin typeface="+mn-ea"/>
                <a:cs typeface="+mn-ea"/>
              </a:rPr>
              <a:t>Zin</a:t>
            </a:r>
            <a:endParaRPr lang="zh-CN" altLang="en-US" sz="1200" b="1" dirty="0">
              <a:solidFill>
                <a:schemeClr val="tx1"/>
              </a:solidFill>
              <a:latin typeface="+mn-ea"/>
              <a:cs typeface="+mn-ea"/>
            </a:endParaRPr>
          </a:p>
        </p:txBody>
      </p:sp>
      <p:sp>
        <p:nvSpPr>
          <p:cNvPr id="95" name="Rectangle 104"/>
          <p:cNvSpPr>
            <a:spLocks noChangeArrowheads="1"/>
          </p:cNvSpPr>
          <p:nvPr/>
        </p:nvSpPr>
        <p:spPr bwMode="auto">
          <a:xfrm>
            <a:off x="4382671" y="464310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a:off x="5193409" y="3192212"/>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Rectangle 104"/>
          <p:cNvSpPr>
            <a:spLocks noChangeArrowheads="1"/>
          </p:cNvSpPr>
          <p:nvPr/>
        </p:nvSpPr>
        <p:spPr bwMode="auto">
          <a:xfrm>
            <a:off x="6321105" y="3443448"/>
            <a:ext cx="1779295"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0" name="Rectangle 104"/>
          <p:cNvSpPr>
            <a:spLocks noChangeArrowheads="1"/>
          </p:cNvSpPr>
          <p:nvPr/>
        </p:nvSpPr>
        <p:spPr bwMode="auto">
          <a:xfrm>
            <a:off x="6339451" y="4045216"/>
            <a:ext cx="175802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I</a:t>
            </a:r>
            <a:r>
              <a:rPr lang="en-US" altLang="zh-CN" sz="1200" b="1" dirty="0" smtClean="0">
                <a:solidFill>
                  <a:srgbClr val="FF0000"/>
                </a:solidFill>
                <a:latin typeface="+mn-ea"/>
                <a:cs typeface="+mn-ea"/>
              </a:rPr>
              <a:t>_</a:t>
            </a:r>
            <a:r>
              <a:rPr lang="en-US" altLang="zh-CN" sz="1200" b="1" dirty="0" err="1">
                <a:solidFill>
                  <a:srgbClr val="FF0000"/>
                </a:solidFill>
                <a:latin typeface="+mn-ea"/>
                <a:cs typeface="+mn-ea"/>
              </a:rPr>
              <a:t>imms</a:t>
            </a:r>
            <a:r>
              <a:rPr lang="en-US" altLang="zh-CN" sz="1200" b="1" dirty="0">
                <a:solidFill>
                  <a:srgbClr val="FF0000"/>
                </a:solidFill>
                <a:latin typeface="+mn-ea"/>
                <a:cs typeface="+mn-ea"/>
              </a:rPr>
              <a:t> </a:t>
            </a:r>
            <a:r>
              <a:rPr lang="en-US" altLang="zh-CN" sz="1200" b="1" dirty="0" smtClean="0">
                <a:solidFill>
                  <a:schemeClr val="tx1"/>
                </a:solidFill>
                <a:latin typeface="+mn-ea"/>
                <a:cs typeface="+mn-ea"/>
              </a:rPr>
              <a:t>,Ads, </a:t>
            </a:r>
            <a:r>
              <a:rPr lang="en-US" altLang="zh-CN" sz="1200" b="1" dirty="0">
                <a:solidFill>
                  <a:schemeClr val="tx1"/>
                </a:solidFill>
                <a:latin typeface="+mn-ea"/>
                <a:cs typeface="+mn-ea"/>
              </a:rPr>
              <a:t>ADD ,</a:t>
            </a:r>
            <a:r>
              <a:rPr lang="en-US" altLang="zh-CN" sz="1200" b="1" dirty="0">
                <a:latin typeface="+mn-ea"/>
                <a:cs typeface="+mn-ea"/>
              </a:rPr>
              <a:t> </a:t>
            </a:r>
            <a:r>
              <a:rPr lang="en-US" altLang="zh-CN" sz="1200" b="1" dirty="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1" name="Rectangle 104"/>
          <p:cNvSpPr>
            <a:spLocks noChangeArrowheads="1"/>
          </p:cNvSpPr>
          <p:nvPr/>
        </p:nvSpPr>
        <p:spPr bwMode="auto">
          <a:xfrm>
            <a:off x="6359612" y="4643098"/>
            <a:ext cx="1739911"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2" name="Rectangle 104"/>
          <p:cNvSpPr>
            <a:spLocks noChangeArrowheads="1"/>
          </p:cNvSpPr>
          <p:nvPr/>
        </p:nvSpPr>
        <p:spPr bwMode="auto">
          <a:xfrm>
            <a:off x="8439154" y="3442813"/>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2" name="图片 1"/>
          <p:cNvPicPr>
            <a:picLocks noChangeAspect="1"/>
          </p:cNvPicPr>
          <p:nvPr/>
        </p:nvPicPr>
        <p:blipFill>
          <a:blip r:embed="rId1"/>
          <a:stretch>
            <a:fillRect/>
          </a:stretch>
        </p:blipFill>
        <p:spPr>
          <a:xfrm>
            <a:off x="10083925" y="159399"/>
            <a:ext cx="2133785" cy="647756"/>
          </a:xfrm>
          <a:prstGeom prst="rect">
            <a:avLst/>
          </a:prstGeom>
        </p:spPr>
      </p:pic>
      <p:sp>
        <p:nvSpPr>
          <p:cNvPr id="3" name="流程图: 决策 2"/>
          <p:cNvSpPr/>
          <p:nvPr/>
        </p:nvSpPr>
        <p:spPr>
          <a:xfrm>
            <a:off x="10531475" y="2171065"/>
            <a:ext cx="1297940" cy="549910"/>
          </a:xfrm>
          <a:prstGeom prst="flowChartDecisi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rgbClr val="FF0000"/>
                </a:solidFill>
              </a:rPr>
              <a:t>中断异常</a:t>
            </a:r>
            <a:endParaRPr lang="zh-CN" altLang="en-US" sz="1400">
              <a:solidFill>
                <a:srgbClr val="FF0000"/>
              </a:solidFill>
            </a:endParaRPr>
          </a:p>
        </p:txBody>
      </p:sp>
      <p:sp>
        <p:nvSpPr>
          <p:cNvPr id="4" name="流程图: 可选过程 3"/>
          <p:cNvSpPr/>
          <p:nvPr/>
        </p:nvSpPr>
        <p:spPr>
          <a:xfrm>
            <a:off x="10629900" y="1189990"/>
            <a:ext cx="1115060" cy="734695"/>
          </a:xfrm>
          <a:prstGeom prst="flowChartAlternate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rgbClr val="FF0000"/>
                </a:solidFill>
              </a:rPr>
              <a:t>保存断电</a:t>
            </a:r>
            <a:endParaRPr lang="zh-CN" altLang="en-US" sz="1400">
              <a:solidFill>
                <a:srgbClr val="FF0000"/>
              </a:solidFill>
            </a:endParaRPr>
          </a:p>
          <a:p>
            <a:pPr algn="ctr"/>
            <a:r>
              <a:rPr lang="zh-CN" altLang="en-US" sz="1400">
                <a:solidFill>
                  <a:srgbClr val="FF0000"/>
                </a:solidFill>
              </a:rPr>
              <a:t>修改</a:t>
            </a:r>
            <a:r>
              <a:rPr lang="en-US" altLang="zh-CN" sz="1400">
                <a:solidFill>
                  <a:srgbClr val="FF0000"/>
                </a:solidFill>
              </a:rPr>
              <a:t>PC</a:t>
            </a:r>
            <a:endParaRPr lang="en-US" altLang="zh-CN" sz="1400">
              <a:solidFill>
                <a:srgbClr val="FF0000"/>
              </a:solidFill>
            </a:endParaRPr>
          </a:p>
          <a:p>
            <a:pPr algn="ctr"/>
            <a:r>
              <a:rPr lang="zh-CN" altLang="en-US" sz="1400">
                <a:solidFill>
                  <a:srgbClr val="FF0000"/>
                </a:solidFill>
              </a:rPr>
              <a:t>关中断</a:t>
            </a:r>
            <a:endParaRPr lang="zh-CN" altLang="en-US" sz="1400">
              <a:solidFill>
                <a:srgbClr val="FF0000"/>
              </a:solidFill>
            </a:endParaRPr>
          </a:p>
        </p:txBody>
      </p:sp>
      <p:cxnSp>
        <p:nvCxnSpPr>
          <p:cNvPr id="5" name="直接连接符 4"/>
          <p:cNvCxnSpPr/>
          <p:nvPr/>
        </p:nvCxnSpPr>
        <p:spPr>
          <a:xfrm>
            <a:off x="9859488" y="835088"/>
            <a:ext cx="0" cy="1602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87273" y="854138"/>
            <a:ext cx="0" cy="324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1"/>
          </p:cNvCxnSpPr>
          <p:nvPr/>
        </p:nvCxnSpPr>
        <p:spPr>
          <a:xfrm flipH="1" flipV="1">
            <a:off x="9863455" y="2439035"/>
            <a:ext cx="668020" cy="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229850" y="2134235"/>
            <a:ext cx="339090" cy="306705"/>
          </a:xfrm>
          <a:prstGeom prst="rect">
            <a:avLst/>
          </a:prstGeom>
          <a:noFill/>
        </p:spPr>
        <p:txBody>
          <a:bodyPr wrap="square" rtlCol="0">
            <a:spAutoFit/>
          </a:bodyPr>
          <a:p>
            <a:r>
              <a:rPr lang="en-US" altLang="zh-CN" sz="1400" b="1"/>
              <a:t>N</a:t>
            </a:r>
            <a:endParaRPr lang="en-US" altLang="zh-CN" sz="1400" b="1"/>
          </a:p>
        </p:txBody>
      </p:sp>
      <p:sp>
        <p:nvSpPr>
          <p:cNvPr id="9" name="文本框 8"/>
          <p:cNvSpPr txBox="1"/>
          <p:nvPr/>
        </p:nvSpPr>
        <p:spPr>
          <a:xfrm>
            <a:off x="11142345" y="1938020"/>
            <a:ext cx="339090" cy="306705"/>
          </a:xfrm>
          <a:prstGeom prst="rect">
            <a:avLst/>
          </a:prstGeom>
          <a:noFill/>
        </p:spPr>
        <p:txBody>
          <a:bodyPr wrap="square" rtlCol="0">
            <a:spAutoFit/>
          </a:bodyPr>
          <a:p>
            <a:r>
              <a:rPr lang="en-US" altLang="zh-CN" sz="1400" b="1"/>
              <a:t>Y</a:t>
            </a:r>
            <a:endParaRPr lang="en-US" altLang="zh-CN" sz="1400" b="1"/>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916793" y="340150"/>
            <a:ext cx="2133785" cy="647756"/>
          </a:xfrm>
          <a:prstGeom prst="rect">
            <a:avLst/>
          </a:prstGeom>
        </p:spPr>
      </p:pic>
      <p:sp>
        <p:nvSpPr>
          <p:cNvPr id="3"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aphicFrame>
        <p:nvGraphicFramePr>
          <p:cNvPr id="5" name="表格 4"/>
          <p:cNvGraphicFramePr>
            <a:graphicFrameLocks noGrp="1"/>
          </p:cNvGraphicFramePr>
          <p:nvPr/>
        </p:nvGraphicFramePr>
        <p:xfrm>
          <a:off x="2566637" y="1335714"/>
          <a:ext cx="7447936" cy="3959450"/>
        </p:xfrm>
        <a:graphic>
          <a:graphicData uri="http://schemas.openxmlformats.org/drawingml/2006/table">
            <a:tbl>
              <a:tblPr firstRow="1" bandRow="1">
                <a:tableStyleId>{5C22544A-7EE6-4342-B048-85BDC9FD1C3A}</a:tableStyleId>
              </a:tblPr>
              <a:tblGrid>
                <a:gridCol w="1965388"/>
                <a:gridCol w="1441490"/>
                <a:gridCol w="1268361"/>
                <a:gridCol w="2772697"/>
              </a:tblGrid>
              <a:tr h="545690">
                <a:tc>
                  <a:txBody>
                    <a:bodyPr/>
                    <a:lstStyle/>
                    <a:p>
                      <a:pPr algn="ctr" fontAlgn="ctr" latinLnBrk="0"/>
                      <a:r>
                        <a:rPr lang="en-US" sz="2000" b="1" dirty="0" smtClean="0">
                          <a:solidFill>
                            <a:schemeClr val="bg1"/>
                          </a:solidFill>
                          <a:effectLst/>
                          <a:latin typeface="+mn-ea"/>
                          <a:ea typeface="+mn-ea"/>
                        </a:rPr>
                        <a:t>CPU</a:t>
                      </a:r>
                      <a:r>
                        <a:rPr lang="zh-CN" altLang="en-US" sz="2000" b="1" dirty="0" smtClean="0">
                          <a:solidFill>
                            <a:schemeClr val="bg1"/>
                          </a:solidFill>
                          <a:effectLst/>
                          <a:latin typeface="+mn-ea"/>
                          <a:ea typeface="+mn-ea"/>
                        </a:rPr>
                        <a:t>名称</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en-US" sz="2000" b="1" dirty="0" smtClean="0">
                          <a:solidFill>
                            <a:schemeClr val="bg1"/>
                          </a:solidFill>
                          <a:effectLst/>
                          <a:latin typeface="+mn-ea"/>
                          <a:ea typeface="+mn-ea"/>
                        </a:rPr>
                        <a:t>CPU</a:t>
                      </a:r>
                      <a:r>
                        <a:rPr lang="zh-CN" altLang="en-US" sz="2000" b="1" dirty="0" smtClean="0">
                          <a:solidFill>
                            <a:schemeClr val="bg1"/>
                          </a:solidFill>
                          <a:effectLst/>
                          <a:latin typeface="+mn-ea"/>
                          <a:ea typeface="+mn-ea"/>
                        </a:rPr>
                        <a:t>架构</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zh-CN" altLang="en-US" sz="2000" b="1" dirty="0">
                          <a:solidFill>
                            <a:schemeClr val="bg1"/>
                          </a:solidFill>
                          <a:effectLst/>
                          <a:latin typeface="+mn-ea"/>
                          <a:ea typeface="+mn-ea"/>
                        </a:rPr>
                        <a:t>指令集</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zh-CN" altLang="en-US" sz="2000" b="1" dirty="0">
                          <a:solidFill>
                            <a:schemeClr val="bg1"/>
                          </a:solidFill>
                          <a:effectLst/>
                          <a:latin typeface="+mn-ea"/>
                          <a:ea typeface="+mn-ea"/>
                        </a:rPr>
                        <a:t>应用</a:t>
                      </a:r>
                      <a:endParaRPr lang="zh-CN" altLang="en-US" sz="2000" b="1" dirty="0">
                        <a:solidFill>
                          <a:schemeClr val="bg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华为鲲鹏</a:t>
                      </a:r>
                      <a:r>
                        <a:rPr lang="en-US" altLang="zh-CN" sz="2000" b="0" dirty="0">
                          <a:solidFill>
                            <a:schemeClr val="tx1"/>
                          </a:solidFill>
                          <a:effectLst/>
                          <a:latin typeface="+mn-ea"/>
                          <a:ea typeface="+mn-ea"/>
                        </a:rPr>
                        <a:t>/</a:t>
                      </a:r>
                      <a:r>
                        <a:rPr lang="zh-CN" altLang="en-US" sz="2000" b="0" dirty="0">
                          <a:solidFill>
                            <a:schemeClr val="tx1"/>
                          </a:solidFill>
                          <a:effectLst/>
                          <a:latin typeface="+mn-ea"/>
                          <a:ea typeface="+mn-ea"/>
                        </a:rPr>
                        <a:t>海思</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服务器、华为手机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中电飞腾</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澎湃</a:t>
                      </a:r>
                      <a:r>
                        <a:rPr lang="en-US" sz="2000" b="0" dirty="0">
                          <a:solidFill>
                            <a:schemeClr val="tx1"/>
                          </a:solidFill>
                          <a:effectLst/>
                          <a:latin typeface="+mn-ea"/>
                          <a:ea typeface="+mn-ea"/>
                        </a:rPr>
                        <a:t>s1</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服务器、小米手机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海光</a:t>
                      </a:r>
                      <a:r>
                        <a:rPr lang="en-US" altLang="zh-CN" sz="2000" b="0" dirty="0">
                          <a:solidFill>
                            <a:schemeClr val="tx1"/>
                          </a:solidFill>
                          <a:effectLst/>
                          <a:latin typeface="+mn-ea"/>
                          <a:ea typeface="+mn-ea"/>
                        </a:rPr>
                        <a:t>/</a:t>
                      </a:r>
                      <a:r>
                        <a:rPr lang="zh-CN" altLang="en-US" sz="2000" b="0" dirty="0">
                          <a:solidFill>
                            <a:schemeClr val="tx1"/>
                          </a:solidFill>
                          <a:effectLst/>
                          <a:latin typeface="+mn-ea"/>
                          <a:ea typeface="+mn-ea"/>
                        </a:rPr>
                        <a:t>中科曙光</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x86</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CISC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中科龙芯</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err="1" smtClean="0">
                          <a:solidFill>
                            <a:schemeClr val="tx1"/>
                          </a:solidFill>
                          <a:effectLst/>
                          <a:latin typeface="+mn-ea"/>
                          <a:ea typeface="+mn-ea"/>
                        </a:rPr>
                        <a:t>Mips</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MIPS</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a:solidFill>
                            <a:schemeClr val="tx1"/>
                          </a:solidFill>
                          <a:effectLst/>
                          <a:latin typeface="+mn-ea"/>
                          <a:ea typeface="+mn-ea"/>
                        </a:rPr>
                        <a:t>上海申威</a:t>
                      </a:r>
                      <a:endParaRPr lang="zh-CN" alt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a:solidFill>
                            <a:schemeClr val="tx1"/>
                          </a:solidFill>
                          <a:effectLst/>
                          <a:latin typeface="+mn-ea"/>
                          <a:ea typeface="+mn-ea"/>
                        </a:rPr>
                        <a:t>x86</a:t>
                      </a:r>
                      <a:endParaRPr 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alpha</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a:solidFill>
                            <a:schemeClr val="tx1"/>
                          </a:solidFill>
                          <a:effectLst/>
                          <a:latin typeface="+mn-ea"/>
                          <a:ea typeface="+mn-ea"/>
                        </a:rPr>
                        <a:t>上海兆芯</a:t>
                      </a:r>
                      <a:endParaRPr lang="zh-CN" alt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x86</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CISC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smtClean="0">
                          <a:solidFill>
                            <a:srgbClr val="240CD2"/>
                          </a:solidFill>
                          <a:effectLst/>
                          <a:latin typeface="+mn-ea"/>
                          <a:ea typeface="+mn-ea"/>
                        </a:rPr>
                        <a:t>龙芯</a:t>
                      </a:r>
                      <a:endParaRPr lang="zh-CN" altLang="en-US" sz="2000" b="0" dirty="0">
                        <a:solidFill>
                          <a:srgbClr val="240CD2"/>
                        </a:solidFill>
                        <a:effectLst/>
                        <a:latin typeface="+mn-ea"/>
                        <a:ea typeface="+mn-ea"/>
                      </a:endParaRPr>
                    </a:p>
                  </a:txBody>
                  <a:tcPr marL="60960" marR="60960" marT="60960" marB="60960" anchor="ctr"/>
                </a:tc>
                <a:tc>
                  <a:txBody>
                    <a:bodyPr/>
                    <a:lstStyle/>
                    <a:p>
                      <a:pPr algn="ctr" fontAlgn="ctr" latinLnBrk="0"/>
                      <a:r>
                        <a:rPr lang="en-US" sz="2000" b="0" dirty="0" err="1" smtClean="0">
                          <a:solidFill>
                            <a:srgbClr val="240CD2"/>
                          </a:solidFill>
                          <a:effectLst/>
                          <a:latin typeface="+mn-ea"/>
                          <a:ea typeface="+mn-ea"/>
                        </a:rPr>
                        <a:t>LoogArch</a:t>
                      </a:r>
                      <a:endParaRPr lang="en-US" sz="2000" b="0" dirty="0">
                        <a:solidFill>
                          <a:srgbClr val="240CD2"/>
                        </a:solidFill>
                        <a:effectLst/>
                        <a:latin typeface="+mn-ea"/>
                        <a:ea typeface="+mn-ea"/>
                      </a:endParaRPr>
                    </a:p>
                  </a:txBody>
                  <a:tcPr marL="60960" marR="60960" marT="60960" marB="6096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2000" b="0" dirty="0" err="1" smtClean="0">
                          <a:solidFill>
                            <a:srgbClr val="240CD2"/>
                          </a:solidFill>
                          <a:effectLst/>
                          <a:latin typeface="+mn-ea"/>
                          <a:ea typeface="+mn-ea"/>
                        </a:rPr>
                        <a:t>LoogArch</a:t>
                      </a:r>
                      <a:endParaRPr lang="en-US" altLang="zh-CN" sz="2000" b="0" dirty="0" smtClean="0">
                        <a:solidFill>
                          <a:srgbClr val="240CD2"/>
                        </a:solidFill>
                        <a:effectLst/>
                        <a:latin typeface="+mn-ea"/>
                        <a:ea typeface="+mn-ea"/>
                      </a:endParaRPr>
                    </a:p>
                  </a:txBody>
                  <a:tcPr marL="60960" marR="60960" marT="60960" marB="60960" anchor="ctr"/>
                </a:tc>
                <a:tc>
                  <a:txBody>
                    <a:bodyPr/>
                    <a:lstStyle/>
                    <a:p>
                      <a:pPr algn="ctr" fontAlgn="ctr" latinLnBrk="0"/>
                      <a:r>
                        <a:rPr lang="zh-CN" altLang="en-US" sz="2000" b="0" dirty="0" smtClean="0">
                          <a:solidFill>
                            <a:srgbClr val="240CD2"/>
                          </a:solidFill>
                          <a:effectLst/>
                          <a:latin typeface="+mn-ea"/>
                          <a:ea typeface="+mn-ea"/>
                        </a:rPr>
                        <a:t>全系列应用</a:t>
                      </a:r>
                      <a:endParaRPr lang="zh-CN" altLang="en-US" sz="2000" b="0" dirty="0">
                        <a:solidFill>
                          <a:srgbClr val="240CD2"/>
                        </a:solidFill>
                        <a:effectLst/>
                        <a:latin typeface="+mn-ea"/>
                        <a:ea typeface="+mn-ea"/>
                      </a:endParaRPr>
                    </a:p>
                  </a:txBody>
                  <a:tcPr marL="60960" marR="60960" marT="60960" marB="60960" anchor="ctr"/>
                </a:tc>
              </a:tr>
            </a:tbl>
          </a:graphicData>
        </a:graphic>
      </p:graphicFrame>
      <p:sp>
        <p:nvSpPr>
          <p:cNvPr id="2" name="矩形 1"/>
          <p:cNvSpPr/>
          <p:nvPr/>
        </p:nvSpPr>
        <p:spPr>
          <a:xfrm>
            <a:off x="3702204" y="5442492"/>
            <a:ext cx="5531005" cy="461665"/>
          </a:xfrm>
          <a:prstGeom prst="rect">
            <a:avLst/>
          </a:prstGeom>
        </p:spPr>
        <p:txBody>
          <a:bodyPr wrap="square">
            <a:spAutoFit/>
          </a:bodyPr>
          <a:lstStyle/>
          <a:p>
            <a:r>
              <a:rPr lang="zh-CN" altLang="en-US" sz="24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rPr>
              <a:t>                </a:t>
            </a:r>
            <a:r>
              <a:rPr lang="zh-CN" altLang="en-US" sz="2400" dirty="0" smtClean="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自主</a:t>
            </a:r>
            <a:r>
              <a:rPr lang="zh-CN" altLang="en-US"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可控</a:t>
            </a:r>
            <a:r>
              <a:rPr lang="en-US" altLang="zh-CN"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IT</a:t>
            </a:r>
            <a:r>
              <a:rPr lang="zh-CN" altLang="en-US" sz="2400" dirty="0" smtClean="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生态</a:t>
            </a:r>
            <a:endParaRPr lang="zh-CN" altLang="en-US"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674370" y="114681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9055100" y="120015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46419"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8" name="组合 7"/>
          <p:cNvGrpSpPr/>
          <p:nvPr/>
        </p:nvGrpSpPr>
        <p:grpSpPr>
          <a:xfrm>
            <a:off x="9075420" y="438531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1" name="组合 20"/>
          <p:cNvGrpSpPr/>
          <p:nvPr/>
        </p:nvGrpSpPr>
        <p:grpSpPr>
          <a:xfrm>
            <a:off x="868680" y="4384675"/>
            <a:ext cx="3288030" cy="1982470"/>
            <a:chOff x="1368" y="6905"/>
            <a:chExt cx="5178" cy="3122"/>
          </a:xfrm>
        </p:grpSpPr>
        <p:grpSp>
          <p:nvGrpSpPr>
            <p:cNvPr id="14" name="组合 13"/>
            <p:cNvGrpSpPr/>
            <p:nvPr/>
          </p:nvGrpSpPr>
          <p:grpSpPr>
            <a:xfrm>
              <a:off x="1368" y="6905"/>
              <a:ext cx="5178" cy="3122"/>
              <a:chOff x="5077" y="5757"/>
              <a:chExt cx="517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13" cy="3122"/>
                <a:chOff x="5884534" y="3678569"/>
                <a:chExt cx="3247087" cy="1983626"/>
              </a:xfrm>
              <a:noFill/>
            </p:grpSpPr>
            <p:grpSp>
              <p:nvGrpSpPr>
                <p:cNvPr id="192" name="组合 191"/>
                <p:cNvGrpSpPr/>
                <p:nvPr/>
              </p:nvGrpSpPr>
              <p:grpSpPr>
                <a:xfrm>
                  <a:off x="5884534" y="3844466"/>
                  <a:ext cx="3247087" cy="1817729"/>
                  <a:chOff x="5884534" y="3844466"/>
                  <a:chExt cx="3247087" cy="1817729"/>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66"/>
                    <a:ext cx="3247087" cy="1817729"/>
                    <a:chOff x="5884534" y="3844466"/>
                    <a:chExt cx="3247087" cy="1817729"/>
                  </a:xfrm>
                  <a:grpFill/>
                </p:grpSpPr>
                <p:grpSp>
                  <p:nvGrpSpPr>
                    <p:cNvPr id="196" name="组合 195"/>
                    <p:cNvGrpSpPr/>
                    <p:nvPr/>
                  </p:nvGrpSpPr>
                  <p:grpSpPr>
                    <a:xfrm>
                      <a:off x="6400894" y="3844466"/>
                      <a:ext cx="2730727" cy="1817729"/>
                      <a:chOff x="6608301" y="4119936"/>
                      <a:chExt cx="2880062" cy="1917138"/>
                    </a:xfrm>
                    <a:grpFill/>
                  </p:grpSpPr>
                  <p:cxnSp>
                    <p:nvCxnSpPr>
                      <p:cNvPr id="202" name="直接箭头连接符 201"/>
                      <p:cNvCxnSpPr/>
                      <p:nvPr/>
                    </p:nvCxnSpPr>
                    <p:spPr>
                      <a:xfrm>
                        <a:off x="7042434" y="5652675"/>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80062" cy="1843217"/>
                        <a:chOff x="6608301" y="4119936"/>
                        <a:chExt cx="2880062"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54725"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46646"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7029987" y="576985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Z</a:t>
                        </a:r>
                        <a:r>
                          <a:rPr lang="en-US" altLang="zh-CN" sz="1300" b="1" baseline="-25000" dirty="0" err="1">
                            <a:solidFill>
                              <a:srgbClr val="0000FF"/>
                            </a:solidFill>
                            <a:latin typeface="+mn-ea"/>
                            <a:cs typeface="Segoe UI Black" panose="020B0A02040204020203" pitchFamily="34" charset="0"/>
                          </a:rPr>
                          <a:t>out</a:t>
                        </a:r>
                        <a:endParaRPr lang="en-US" altLang="zh-CN" sz="1300" b="1" baseline="-25000" dirty="0">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32" y="6836"/>
                <a:ext cx="82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612" y="6437"/>
                <a:ext cx="643"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7" name="文本框 16"/>
            <p:cNvSpPr txBox="1"/>
            <p:nvPr/>
          </p:nvSpPr>
          <p:spPr>
            <a:xfrm>
              <a:off x="5605" y="7418"/>
              <a:ext cx="898" cy="386"/>
            </a:xfrm>
            <a:prstGeom prst="rect">
              <a:avLst/>
            </a:prstGeom>
            <a:noFill/>
          </p:spPr>
          <p:txBody>
            <a:bodyPr wrap="square" rtlCol="0">
              <a:spAutoFit/>
            </a:bodyPr>
            <a:lstStyle/>
            <a:p>
              <a:r>
                <a:rPr lang="en-US" altLang="zh-CN" sz="1000" b="1"/>
                <a:t>Mux1</a:t>
              </a:r>
              <a:endParaRPr lang="en-US" altLang="zh-CN" sz="1000" b="1"/>
            </a:p>
          </p:txBody>
        </p:sp>
      </p:grpSp>
      <p:sp>
        <p:nvSpPr>
          <p:cNvPr id="22" name="矩形 21"/>
          <p:cNvSpPr/>
          <p:nvPr/>
        </p:nvSpPr>
        <p:spPr>
          <a:xfrm>
            <a:off x="4314419" y="1146810"/>
            <a:ext cx="3780342" cy="949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操作控制</a:t>
            </a:r>
            <a:r>
              <a:rPr lang="en-US" altLang="zh-CN" dirty="0" smtClean="0">
                <a:solidFill>
                  <a:schemeClr val="tx1"/>
                </a:solidFill>
              </a:rPr>
              <a:t>: Write</a:t>
            </a:r>
            <a:r>
              <a:rPr lang="zh-CN" altLang="en-US" dirty="0" smtClean="0">
                <a:solidFill>
                  <a:schemeClr val="tx1"/>
                </a:solidFill>
              </a:rPr>
              <a:t>、</a:t>
            </a:r>
            <a:r>
              <a:rPr lang="en-US" altLang="zh-CN" dirty="0" smtClean="0">
                <a:solidFill>
                  <a:schemeClr val="tx1"/>
                </a:solidFill>
              </a:rPr>
              <a:t>Read</a:t>
            </a:r>
            <a:endParaRPr lang="en-US" altLang="zh-CN" dirty="0" smtClean="0">
              <a:solidFill>
                <a:schemeClr val="tx1"/>
              </a:solidFill>
            </a:endParaRPr>
          </a:p>
          <a:p>
            <a:pPr>
              <a:lnSpc>
                <a:spcPct val="114000"/>
              </a:lnSpc>
            </a:pPr>
            <a:r>
              <a:rPr lang="zh-CN" altLang="en-US" dirty="0" smtClean="0">
                <a:solidFill>
                  <a:srgbClr val="240CD2"/>
                </a:solidFill>
              </a:rPr>
              <a:t>输入控制</a:t>
            </a:r>
            <a:r>
              <a:rPr lang="en-US" altLang="zh-CN" dirty="0" smtClean="0">
                <a:solidFill>
                  <a:schemeClr val="tx1"/>
                </a:solidFill>
              </a:rPr>
              <a:t>: </a:t>
            </a:r>
            <a:r>
              <a:rPr lang="en-US" altLang="zh-CN" dirty="0" err="1">
                <a:solidFill>
                  <a:schemeClr val="tx1"/>
                </a:solidFill>
              </a:rPr>
              <a:t>PC</a:t>
            </a:r>
            <a:r>
              <a:rPr lang="en-US" altLang="zh-CN" baseline="-25000" dirty="0" err="1">
                <a:solidFill>
                  <a:schemeClr val="tx1"/>
                </a:solidFill>
              </a:rPr>
              <a:t>in</a:t>
            </a:r>
            <a:r>
              <a:rPr lang="zh-CN" altLang="en-US" dirty="0">
                <a:solidFill>
                  <a:schemeClr val="tx1"/>
                </a:solidFill>
              </a:rPr>
              <a:t>、</a:t>
            </a:r>
            <a:r>
              <a:rPr lang="en-US" altLang="zh-CN" dirty="0" err="1" smtClean="0">
                <a:solidFill>
                  <a:schemeClr val="tx1"/>
                </a:solidFill>
              </a:rPr>
              <a:t>AR</a:t>
            </a:r>
            <a:r>
              <a:rPr lang="en-US" altLang="zh-CN" baseline="-25000" dirty="0" err="1" smtClean="0">
                <a:solidFill>
                  <a:schemeClr val="tx1"/>
                </a:solidFill>
              </a:rPr>
              <a:t>in</a:t>
            </a:r>
            <a:r>
              <a:rPr lang="zh-CN" altLang="en-US" dirty="0" smtClean="0">
                <a:solidFill>
                  <a:schemeClr val="tx1"/>
                </a:solidFill>
              </a:rPr>
              <a:t>、</a:t>
            </a:r>
            <a:r>
              <a:rPr lang="en-US" altLang="zh-CN" dirty="0" err="1" smtClean="0">
                <a:solidFill>
                  <a:schemeClr val="tx1"/>
                </a:solidFill>
              </a:rPr>
              <a:t>DRM</a:t>
            </a:r>
            <a:r>
              <a:rPr lang="en-US" altLang="zh-CN" baseline="-25000" dirty="0" err="1" smtClean="0">
                <a:solidFill>
                  <a:schemeClr val="tx1"/>
                </a:solidFill>
              </a:rPr>
              <a:t>in</a:t>
            </a:r>
            <a:r>
              <a:rPr lang="zh-CN" altLang="en-US" dirty="0" smtClean="0">
                <a:solidFill>
                  <a:schemeClr val="tx1"/>
                </a:solidFill>
              </a:rPr>
              <a:t>、</a:t>
            </a:r>
            <a:r>
              <a:rPr lang="en-US" altLang="zh-CN" dirty="0" err="1" smtClean="0">
                <a:solidFill>
                  <a:schemeClr val="tx1"/>
                </a:solidFill>
              </a:rPr>
              <a:t>DR</a:t>
            </a:r>
            <a:r>
              <a:rPr lang="en-US" altLang="zh-CN" baseline="-25000" dirty="0" err="1" smtClean="0">
                <a:solidFill>
                  <a:schemeClr val="tx1"/>
                </a:solidFill>
              </a:rPr>
              <a:t>in</a:t>
            </a:r>
            <a:endParaRPr lang="en-US" altLang="zh-CN" baseline="-25000" dirty="0">
              <a:solidFill>
                <a:schemeClr val="tx1"/>
              </a:solidFill>
            </a:endParaRPr>
          </a:p>
          <a:p>
            <a:pPr>
              <a:lnSpc>
                <a:spcPct val="114000"/>
              </a:lnSpc>
              <a:spcAft>
                <a:spcPts val="300"/>
              </a:spcAft>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PC</a:t>
            </a:r>
            <a:r>
              <a:rPr lang="en-US" altLang="zh-CN" baseline="-25000" dirty="0" err="1" smtClean="0">
                <a:solidFill>
                  <a:schemeClr val="tx1"/>
                </a:solidFill>
              </a:rPr>
              <a:t>out</a:t>
            </a:r>
            <a:r>
              <a:rPr lang="zh-CN" altLang="en-US" dirty="0" smtClean="0">
                <a:solidFill>
                  <a:schemeClr val="tx1"/>
                </a:solidFill>
              </a:rPr>
              <a:t>、</a:t>
            </a:r>
            <a:r>
              <a:rPr lang="en-US" altLang="zh-CN" dirty="0" err="1" smtClean="0">
                <a:solidFill>
                  <a:schemeClr val="tx1"/>
                </a:solidFill>
              </a:rPr>
              <a:t>DR</a:t>
            </a:r>
            <a:r>
              <a:rPr lang="en-US" altLang="zh-CN" baseline="-25000" dirty="0" err="1" smtClean="0">
                <a:solidFill>
                  <a:schemeClr val="tx1"/>
                </a:solidFill>
              </a:rPr>
              <a:t>out</a:t>
            </a:r>
            <a:endParaRPr lang="zh-CN" altLang="en-US" dirty="0">
              <a:solidFill>
                <a:schemeClr val="tx1"/>
              </a:solidFill>
            </a:endParaRPr>
          </a:p>
        </p:txBody>
      </p:sp>
      <p:cxnSp>
        <p:nvCxnSpPr>
          <p:cNvPr id="163" name="直接箭头连接符 162"/>
          <p:cNvCxnSpPr/>
          <p:nvPr/>
        </p:nvCxnSpPr>
        <p:spPr>
          <a:xfrm>
            <a:off x="1788948" y="6172816"/>
            <a:ext cx="515987" cy="0"/>
          </a:xfrm>
          <a:prstGeom prst="straightConnector1">
            <a:avLst/>
          </a:prstGeom>
          <a:noFill/>
          <a:ln w="12700">
            <a:solidFill>
              <a:srgbClr val="0000FF"/>
            </a:solidFill>
            <a:round/>
            <a:headEnd w="lg" len="lg"/>
            <a:tailEnd type="stealth" w="lg" len="lg"/>
          </a:ln>
        </p:spPr>
      </p:cxnSp>
      <p:sp>
        <p:nvSpPr>
          <p:cNvPr id="168" name="Text Box 38"/>
          <p:cNvSpPr txBox="1">
            <a:spLocks noChangeArrowheads="1"/>
          </p:cNvSpPr>
          <p:nvPr/>
        </p:nvSpPr>
        <p:spPr bwMode="auto">
          <a:xfrm>
            <a:off x="1789823" y="572663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pic>
        <p:nvPicPr>
          <p:cNvPr id="15" name="图片 14"/>
          <p:cNvPicPr>
            <a:picLocks noChangeAspect="1"/>
          </p:cNvPicPr>
          <p:nvPr/>
        </p:nvPicPr>
        <p:blipFill>
          <a:blip r:embed="rId1"/>
          <a:stretch>
            <a:fillRect/>
          </a:stretch>
        </p:blipFill>
        <p:spPr>
          <a:xfrm>
            <a:off x="9926736" y="156269"/>
            <a:ext cx="2133785" cy="647756"/>
          </a:xfrm>
          <a:prstGeom prst="rect">
            <a:avLst/>
          </a:prstGeom>
        </p:spPr>
      </p:pic>
      <p:sp>
        <p:nvSpPr>
          <p:cNvPr id="177" name="矩形 176"/>
          <p:cNvSpPr/>
          <p:nvPr/>
        </p:nvSpPr>
        <p:spPr>
          <a:xfrm>
            <a:off x="6765553" y="2455782"/>
            <a:ext cx="2324292" cy="695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dirty="0" smtClean="0">
                <a:solidFill>
                  <a:srgbClr val="240CD2"/>
                </a:solidFill>
              </a:rPr>
              <a:t>输入控制</a:t>
            </a:r>
            <a:r>
              <a:rPr lang="en-US" altLang="zh-CN" dirty="0" smtClean="0">
                <a:solidFill>
                  <a:schemeClr val="tx1"/>
                </a:solidFill>
              </a:rPr>
              <a:t>: </a:t>
            </a:r>
            <a:r>
              <a:rPr lang="en-US" altLang="zh-CN" dirty="0" err="1" smtClean="0">
                <a:solidFill>
                  <a:schemeClr val="tx1"/>
                </a:solidFill>
              </a:rPr>
              <a:t>IR</a:t>
            </a:r>
            <a:r>
              <a:rPr lang="en-US" altLang="zh-CN" baseline="-25000" dirty="0" err="1" smtClean="0">
                <a:solidFill>
                  <a:schemeClr val="tx1"/>
                </a:solidFill>
              </a:rPr>
              <a:t>in</a:t>
            </a:r>
            <a:endParaRPr lang="en-US" altLang="zh-CN" baseline="-25000" dirty="0" smtClean="0">
              <a:solidFill>
                <a:schemeClr val="tx1"/>
              </a:solidFill>
            </a:endParaRPr>
          </a:p>
          <a:p>
            <a:pPr>
              <a:lnSpc>
                <a:spcPct val="125000"/>
              </a:lnSpc>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IR_imm</a:t>
            </a:r>
            <a:r>
              <a:rPr lang="en-US" altLang="zh-CN" baseline="-25000" dirty="0" err="1" smtClean="0">
                <a:solidFill>
                  <a:schemeClr val="tx1"/>
                </a:solidFill>
              </a:rPr>
              <a:t>out</a:t>
            </a:r>
            <a:endParaRPr lang="zh-CN" altLang="en-US" dirty="0">
              <a:solidFill>
                <a:schemeClr val="tx1"/>
              </a:solidFill>
            </a:endParaRPr>
          </a:p>
        </p:txBody>
      </p:sp>
      <p:sp>
        <p:nvSpPr>
          <p:cNvPr id="186" name="矩形 185"/>
          <p:cNvSpPr/>
          <p:nvPr/>
        </p:nvSpPr>
        <p:spPr>
          <a:xfrm>
            <a:off x="4311651" y="3733172"/>
            <a:ext cx="2833477" cy="1245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操作控制</a:t>
            </a:r>
            <a:r>
              <a:rPr lang="en-US" altLang="zh-CN" dirty="0" smtClean="0">
                <a:solidFill>
                  <a:schemeClr val="tx1"/>
                </a:solidFill>
              </a:rPr>
              <a:t>: ADD</a:t>
            </a:r>
            <a:r>
              <a:rPr lang="zh-CN" altLang="en-US" dirty="0" smtClean="0">
                <a:solidFill>
                  <a:schemeClr val="tx1"/>
                </a:solidFill>
              </a:rPr>
              <a:t>、</a:t>
            </a:r>
            <a:r>
              <a:rPr lang="en-US" altLang="zh-CN" dirty="0" smtClean="0">
                <a:solidFill>
                  <a:schemeClr val="tx1"/>
                </a:solidFill>
              </a:rPr>
              <a:t>SUB</a:t>
            </a:r>
            <a:endParaRPr lang="en-US" altLang="zh-CN" dirty="0" smtClean="0">
              <a:solidFill>
                <a:schemeClr val="tx1"/>
              </a:solidFill>
            </a:endParaRPr>
          </a:p>
          <a:p>
            <a:pPr>
              <a:lnSpc>
                <a:spcPct val="114000"/>
              </a:lnSpc>
            </a:pPr>
            <a:r>
              <a:rPr lang="zh-CN" altLang="en-US" dirty="0" smtClean="0">
                <a:solidFill>
                  <a:srgbClr val="240CD2"/>
                </a:solidFill>
              </a:rPr>
              <a:t>输入控制</a:t>
            </a:r>
            <a:r>
              <a:rPr lang="en-US" altLang="zh-CN" dirty="0" smtClean="0">
                <a:solidFill>
                  <a:schemeClr val="tx1"/>
                </a:solidFill>
              </a:rPr>
              <a:t>: X</a:t>
            </a:r>
            <a:r>
              <a:rPr lang="en-US" altLang="zh-CN" baseline="-25000" dirty="0" smtClean="0">
                <a:solidFill>
                  <a:schemeClr val="tx1"/>
                </a:solidFill>
              </a:rPr>
              <a:t>in</a:t>
            </a:r>
            <a:r>
              <a:rPr lang="zh-CN" altLang="en-US" dirty="0" smtClean="0">
                <a:solidFill>
                  <a:schemeClr val="tx1"/>
                </a:solidFill>
              </a:rPr>
              <a:t>、</a:t>
            </a:r>
            <a:r>
              <a:rPr lang="en-US" altLang="zh-CN" dirty="0" smtClean="0">
                <a:solidFill>
                  <a:schemeClr val="tx1"/>
                </a:solidFill>
              </a:rPr>
              <a:t>Z</a:t>
            </a:r>
            <a:r>
              <a:rPr lang="en-US" altLang="zh-CN" baseline="-25000" dirty="0" smtClean="0">
                <a:solidFill>
                  <a:schemeClr val="tx1"/>
                </a:solidFill>
              </a:rPr>
              <a:t>in</a:t>
            </a:r>
            <a:r>
              <a:rPr lang="zh-CN" altLang="en-US" dirty="0" smtClean="0">
                <a:solidFill>
                  <a:schemeClr val="tx1"/>
                </a:solidFill>
              </a:rPr>
              <a:t>、</a:t>
            </a:r>
            <a:r>
              <a:rPr lang="en-US" altLang="zh-CN" dirty="0" err="1" smtClean="0">
                <a:solidFill>
                  <a:schemeClr val="tx1"/>
                </a:solidFill>
              </a:rPr>
              <a:t>PSW</a:t>
            </a:r>
            <a:r>
              <a:rPr lang="en-US" altLang="zh-CN" baseline="-25000" dirty="0" err="1" smtClean="0">
                <a:solidFill>
                  <a:schemeClr val="tx1"/>
                </a:solidFill>
              </a:rPr>
              <a:t>in</a:t>
            </a:r>
            <a:endParaRPr lang="en-US" altLang="zh-CN" baseline="-25000" dirty="0">
              <a:solidFill>
                <a:schemeClr val="tx1"/>
              </a:solidFill>
            </a:endParaRPr>
          </a:p>
          <a:p>
            <a:pPr>
              <a:lnSpc>
                <a:spcPct val="114000"/>
              </a:lnSpc>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Z</a:t>
            </a:r>
            <a:r>
              <a:rPr lang="en-US" altLang="zh-CN" baseline="-25000" dirty="0" err="1" smtClean="0">
                <a:solidFill>
                  <a:schemeClr val="tx1"/>
                </a:solidFill>
              </a:rPr>
              <a:t>out</a:t>
            </a:r>
            <a:endParaRPr lang="en-US" altLang="zh-CN" baseline="-25000" dirty="0" smtClean="0">
              <a:solidFill>
                <a:schemeClr val="tx1"/>
              </a:solidFill>
            </a:endParaRPr>
          </a:p>
          <a:p>
            <a:pPr>
              <a:lnSpc>
                <a:spcPct val="114000"/>
              </a:lnSpc>
            </a:pPr>
            <a:r>
              <a:rPr lang="zh-CN" altLang="en-US" dirty="0">
                <a:solidFill>
                  <a:srgbClr val="240CD2"/>
                </a:solidFill>
              </a:rPr>
              <a:t>选择</a:t>
            </a:r>
            <a:r>
              <a:rPr lang="zh-CN" altLang="en-US" dirty="0" smtClean="0">
                <a:solidFill>
                  <a:srgbClr val="240CD2"/>
                </a:solidFill>
              </a:rPr>
              <a:t>控制</a:t>
            </a:r>
            <a:r>
              <a:rPr lang="en-US" altLang="zh-CN" dirty="0" smtClean="0">
                <a:solidFill>
                  <a:srgbClr val="240CD2"/>
                </a:solidFill>
              </a:rPr>
              <a:t>:Ads</a:t>
            </a:r>
            <a:endParaRPr lang="zh-CN" altLang="en-US" dirty="0">
              <a:solidFill>
                <a:srgbClr val="240CD2"/>
              </a:solidFill>
            </a:endParaRPr>
          </a:p>
        </p:txBody>
      </p:sp>
      <p:sp>
        <p:nvSpPr>
          <p:cNvPr id="204" name="矩形 203"/>
          <p:cNvSpPr/>
          <p:nvPr/>
        </p:nvSpPr>
        <p:spPr>
          <a:xfrm>
            <a:off x="6543482" y="5166951"/>
            <a:ext cx="2548067" cy="1009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输入控制</a:t>
            </a:r>
            <a:r>
              <a:rPr lang="en-US" altLang="zh-CN" dirty="0" smtClean="0">
                <a:solidFill>
                  <a:schemeClr val="tx1"/>
                </a:solidFill>
              </a:rPr>
              <a:t>: </a:t>
            </a:r>
            <a:r>
              <a:rPr lang="en-US" altLang="zh-CN" dirty="0" err="1" smtClean="0">
                <a:solidFill>
                  <a:schemeClr val="tx1"/>
                </a:solidFill>
              </a:rPr>
              <a:t>R</a:t>
            </a:r>
            <a:r>
              <a:rPr lang="en-US" altLang="zh-CN" baseline="-25000" dirty="0" err="1" smtClean="0">
                <a:solidFill>
                  <a:schemeClr val="tx1"/>
                </a:solidFill>
              </a:rPr>
              <a:t>in</a:t>
            </a:r>
            <a:endParaRPr lang="en-US" altLang="zh-CN" baseline="-25000" dirty="0">
              <a:solidFill>
                <a:schemeClr val="tx1"/>
              </a:solidFill>
            </a:endParaRPr>
          </a:p>
          <a:p>
            <a:pPr>
              <a:lnSpc>
                <a:spcPct val="114000"/>
              </a:lnSpc>
            </a:pPr>
            <a:r>
              <a:rPr lang="zh-CN" altLang="en-US" dirty="0" smtClean="0">
                <a:solidFill>
                  <a:srgbClr val="240CD2"/>
                </a:solidFill>
              </a:rPr>
              <a:t>输出控制</a:t>
            </a:r>
            <a:r>
              <a:rPr lang="en-US" altLang="zh-CN" dirty="0" smtClean="0">
                <a:solidFill>
                  <a:schemeClr val="tx1"/>
                </a:solidFill>
              </a:rPr>
              <a:t>: R</a:t>
            </a:r>
            <a:r>
              <a:rPr lang="en-US" altLang="zh-CN" baseline="-25000" dirty="0" smtClean="0">
                <a:solidFill>
                  <a:schemeClr val="tx1"/>
                </a:solidFill>
              </a:rPr>
              <a:t>out</a:t>
            </a:r>
            <a:endParaRPr lang="en-US" altLang="zh-CN" baseline="-25000" dirty="0" smtClean="0">
              <a:solidFill>
                <a:schemeClr val="tx1"/>
              </a:solidFill>
            </a:endParaRPr>
          </a:p>
          <a:p>
            <a:pPr>
              <a:lnSpc>
                <a:spcPct val="114000"/>
              </a:lnSpc>
            </a:pPr>
            <a:r>
              <a:rPr lang="zh-CN" altLang="en-US" dirty="0">
                <a:solidFill>
                  <a:srgbClr val="240CD2"/>
                </a:solidFill>
              </a:rPr>
              <a:t>选择</a:t>
            </a:r>
            <a:r>
              <a:rPr lang="zh-CN" altLang="en-US" dirty="0" smtClean="0">
                <a:solidFill>
                  <a:srgbClr val="240CD2"/>
                </a:solidFill>
              </a:rPr>
              <a:t>控制</a:t>
            </a:r>
            <a:r>
              <a:rPr lang="en-US" altLang="zh-CN" dirty="0" smtClean="0">
                <a:solidFill>
                  <a:srgbClr val="240CD2"/>
                </a:solidFill>
              </a:rPr>
              <a:t>:</a:t>
            </a:r>
            <a:r>
              <a:rPr lang="en-US" altLang="zh-CN" dirty="0" err="1" smtClean="0">
                <a:solidFill>
                  <a:srgbClr val="240CD2"/>
                </a:solidFill>
              </a:rPr>
              <a:t>RegR</a:t>
            </a:r>
            <a:r>
              <a:rPr lang="zh-CN" altLang="en-US" dirty="0" smtClean="0">
                <a:solidFill>
                  <a:srgbClr val="240CD2"/>
                </a:solidFill>
              </a:rPr>
              <a:t>、</a:t>
            </a:r>
            <a:r>
              <a:rPr lang="en-US" altLang="zh-CN" dirty="0" err="1" smtClean="0">
                <a:solidFill>
                  <a:srgbClr val="240CD2"/>
                </a:solidFill>
              </a:rPr>
              <a:t>RegW</a:t>
            </a:r>
            <a:endParaRPr lang="zh-CN" altLang="en-US" dirty="0">
              <a:solidFill>
                <a:srgbClr val="240CD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linds(vertical)">
                                      <p:cBhvr>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blinds(vertical)">
                                      <p:cBhvr>
                                        <p:cTn id="17" dur="500"/>
                                        <p:tgtEl>
                                          <p:spTgt spid="1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blinds(vertical)">
                                      <p:cBhvr>
                                        <p:cTn id="2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7" grpId="0" animBg="1"/>
      <p:bldP spid="186" grpId="0" animBg="1"/>
      <p:bldP spid="20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949450" y="307493"/>
            <a:ext cx="2133785" cy="647756"/>
          </a:xfrm>
          <a:prstGeom prst="rect">
            <a:avLst/>
          </a:prstGeom>
        </p:spPr>
      </p:pic>
      <p:sp>
        <p:nvSpPr>
          <p:cNvPr id="3"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pic>
        <p:nvPicPr>
          <p:cNvPr id="189" name="图片 188"/>
          <p:cNvPicPr>
            <a:picLocks noChangeAspect="1"/>
          </p:cNvPicPr>
          <p:nvPr/>
        </p:nvPicPr>
        <p:blipFill>
          <a:blip r:embed="rId2"/>
          <a:stretch>
            <a:fillRect/>
          </a:stretch>
        </p:blipFill>
        <p:spPr>
          <a:xfrm>
            <a:off x="222885" y="1311910"/>
            <a:ext cx="5335270" cy="4725670"/>
          </a:xfrm>
          <a:prstGeom prst="rect">
            <a:avLst/>
          </a:prstGeom>
          <a:ln>
            <a:solidFill>
              <a:schemeClr val="accent1"/>
            </a:solidFill>
          </a:ln>
        </p:spPr>
      </p:pic>
      <p:grpSp>
        <p:nvGrpSpPr>
          <p:cNvPr id="19" name="组合 18"/>
          <p:cNvGrpSpPr/>
          <p:nvPr/>
        </p:nvGrpSpPr>
        <p:grpSpPr>
          <a:xfrm>
            <a:off x="5664123" y="3730258"/>
            <a:ext cx="6268840" cy="797090"/>
            <a:chOff x="3646019" y="2009696"/>
            <a:chExt cx="6268840" cy="797090"/>
          </a:xfrm>
        </p:grpSpPr>
        <p:sp>
          <p:nvSpPr>
            <p:cNvPr id="20"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funct7</a:t>
              </a:r>
              <a:endParaRPr lang="zh-CN" altLang="en-US" sz="2400" i="0" kern="0" dirty="0">
                <a:solidFill>
                  <a:sysClr val="window" lastClr="FFFFFF"/>
                </a:solidFill>
                <a:latin typeface="+mn-ea"/>
              </a:endParaRPr>
            </a:p>
          </p:txBody>
        </p:sp>
        <p:sp>
          <p:nvSpPr>
            <p:cNvPr id="22"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s2</a:t>
              </a:r>
              <a:endParaRPr lang="zh-CN" altLang="en-US" sz="2400" i="0" kern="0" baseline="-25000" dirty="0">
                <a:solidFill>
                  <a:sysClr val="window" lastClr="FFFFFF"/>
                </a:solidFill>
                <a:latin typeface="+mn-ea"/>
              </a:endParaRPr>
            </a:p>
          </p:txBody>
        </p:sp>
        <p:sp>
          <p:nvSpPr>
            <p:cNvPr id="23"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s1</a:t>
              </a:r>
              <a:endParaRPr lang="zh-CN" altLang="en-US" sz="2400" i="0" kern="0" baseline="-25000" dirty="0">
                <a:solidFill>
                  <a:sysClr val="window" lastClr="FFFFFF"/>
                </a:solidFill>
                <a:latin typeface="+mn-ea"/>
              </a:endParaRPr>
            </a:p>
          </p:txBody>
        </p:sp>
        <p:sp>
          <p:nvSpPr>
            <p:cNvPr id="24" name="矩形 26"/>
            <p:cNvSpPr/>
            <p:nvPr/>
          </p:nvSpPr>
          <p:spPr>
            <a:xfrm>
              <a:off x="6747061" y="244678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funct3</a:t>
              </a:r>
              <a:endParaRPr lang="zh-CN" altLang="en-US" sz="2400" i="0" kern="0" baseline="-25000" dirty="0">
                <a:solidFill>
                  <a:sysClr val="window" lastClr="FFFFFF"/>
                </a:solidFill>
                <a:latin typeface="+mn-ea"/>
              </a:endParaRPr>
            </a:p>
          </p:txBody>
        </p:sp>
        <p:sp>
          <p:nvSpPr>
            <p:cNvPr id="25" name="矩形 27"/>
            <p:cNvSpPr/>
            <p:nvPr/>
          </p:nvSpPr>
          <p:spPr>
            <a:xfrm>
              <a:off x="7859765"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26"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27" name="矩形 26"/>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OP</a:t>
              </a:r>
              <a:endParaRPr lang="zh-CN" altLang="en-US" sz="2400" i="0" kern="0" dirty="0">
                <a:solidFill>
                  <a:sysClr val="window" lastClr="FFFFFF"/>
                </a:solidFill>
                <a:latin typeface="+mn-ea"/>
              </a:endParaRPr>
            </a:p>
          </p:txBody>
        </p:sp>
        <p:sp>
          <p:nvSpPr>
            <p:cNvPr id="28"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29"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0"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1"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2"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2" name="组合 1"/>
          <p:cNvGrpSpPr/>
          <p:nvPr/>
        </p:nvGrpSpPr>
        <p:grpSpPr>
          <a:xfrm>
            <a:off x="5700318" y="4527183"/>
            <a:ext cx="6268840" cy="797090"/>
            <a:chOff x="3646019" y="2009696"/>
            <a:chExt cx="6268840" cy="797090"/>
          </a:xfrm>
        </p:grpSpPr>
        <p:sp>
          <p:nvSpPr>
            <p:cNvPr id="5"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i="0" kern="0" dirty="0" smtClean="0">
                  <a:solidFill>
                    <a:sysClr val="window" lastClr="FFFFFF"/>
                  </a:solidFill>
                  <a:latin typeface="+mn-ea"/>
                </a:rPr>
                <a:t>Imm[11-0]</a:t>
              </a:r>
              <a:endParaRPr lang="zh-CN" altLang="en-US" sz="2000" i="0" kern="0" dirty="0">
                <a:solidFill>
                  <a:sysClr val="window" lastClr="FFFFFF"/>
                </a:solidFill>
                <a:latin typeface="+mn-ea"/>
              </a:endParaRPr>
            </a:p>
          </p:txBody>
        </p:sp>
        <p:sp>
          <p:nvSpPr>
            <p:cNvPr id="7"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s2</a:t>
              </a:r>
              <a:endParaRPr lang="zh-CN" altLang="en-US" sz="2400" i="0" kern="0" baseline="-25000" dirty="0">
                <a:solidFill>
                  <a:sysClr val="window" lastClr="FFFFFF"/>
                </a:solidFill>
                <a:latin typeface="+mn-ea"/>
              </a:endParaRPr>
            </a:p>
          </p:txBody>
        </p:sp>
        <p:sp>
          <p:nvSpPr>
            <p:cNvPr id="8"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s1</a:t>
              </a:r>
              <a:endParaRPr lang="zh-CN" altLang="en-US" sz="2400" i="0" kern="0" baseline="-25000" dirty="0">
                <a:solidFill>
                  <a:sysClr val="window" lastClr="FFFFFF"/>
                </a:solidFill>
                <a:latin typeface="+mn-ea"/>
              </a:endParaRPr>
            </a:p>
          </p:txBody>
        </p:sp>
        <p:sp>
          <p:nvSpPr>
            <p:cNvPr id="9" name="矩形 26"/>
            <p:cNvSpPr/>
            <p:nvPr/>
          </p:nvSpPr>
          <p:spPr>
            <a:xfrm>
              <a:off x="6747061" y="244678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funct3</a:t>
              </a:r>
              <a:endParaRPr lang="zh-CN" altLang="en-US" sz="2400" i="0" kern="0" baseline="-25000" dirty="0">
                <a:solidFill>
                  <a:sysClr val="window" lastClr="FFFFFF"/>
                </a:solidFill>
                <a:latin typeface="+mn-ea"/>
              </a:endParaRPr>
            </a:p>
          </p:txBody>
        </p:sp>
        <p:sp>
          <p:nvSpPr>
            <p:cNvPr id="10" name="矩形 27"/>
            <p:cNvSpPr/>
            <p:nvPr/>
          </p:nvSpPr>
          <p:spPr>
            <a:xfrm>
              <a:off x="7859765"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11"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12" name="矩形 11"/>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OP</a:t>
              </a:r>
              <a:endParaRPr lang="zh-CN" altLang="en-US" sz="2400" i="0" kern="0" dirty="0">
                <a:solidFill>
                  <a:sysClr val="window" lastClr="FFFFFF"/>
                </a:solidFill>
                <a:latin typeface="+mn-ea"/>
              </a:endParaRPr>
            </a:p>
          </p:txBody>
        </p:sp>
        <p:sp>
          <p:nvSpPr>
            <p:cNvPr id="13"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4"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5"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6"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7"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sp>
        <p:nvSpPr>
          <p:cNvPr id="18" name="文本框 17"/>
          <p:cNvSpPr txBox="1"/>
          <p:nvPr/>
        </p:nvSpPr>
        <p:spPr>
          <a:xfrm>
            <a:off x="5664200" y="3780155"/>
            <a:ext cx="412115" cy="368300"/>
          </a:xfrm>
          <a:prstGeom prst="rect">
            <a:avLst/>
          </a:prstGeom>
          <a:noFill/>
        </p:spPr>
        <p:txBody>
          <a:bodyPr wrap="square" rtlCol="0">
            <a:spAutoFit/>
          </a:bodyPr>
          <a:lstStyle/>
          <a:p>
            <a:r>
              <a:rPr lang="en-US" altLang="zh-CN" b="1"/>
              <a:t>R</a:t>
            </a:r>
            <a:endParaRPr lang="en-US" altLang="zh-CN" b="1"/>
          </a:p>
        </p:txBody>
      </p:sp>
      <p:sp>
        <p:nvSpPr>
          <p:cNvPr id="21" name="文本框 20"/>
          <p:cNvSpPr txBox="1"/>
          <p:nvPr/>
        </p:nvSpPr>
        <p:spPr>
          <a:xfrm>
            <a:off x="5668010" y="4575810"/>
            <a:ext cx="314960" cy="368300"/>
          </a:xfrm>
          <a:prstGeom prst="rect">
            <a:avLst/>
          </a:prstGeom>
          <a:noFill/>
        </p:spPr>
        <p:txBody>
          <a:bodyPr wrap="square" rtlCol="0">
            <a:spAutoFit/>
          </a:bodyPr>
          <a:lstStyle/>
          <a:p>
            <a:r>
              <a:rPr lang="en-US" altLang="zh-CN" b="1"/>
              <a:t>I</a:t>
            </a:r>
            <a:endParaRPr lang="en-US" altLang="zh-CN" b="1"/>
          </a:p>
        </p:txBody>
      </p:sp>
      <p:cxnSp>
        <p:nvCxnSpPr>
          <p:cNvPr id="34" name="直接连接符 33"/>
          <p:cNvCxnSpPr/>
          <p:nvPr/>
        </p:nvCxnSpPr>
        <p:spPr>
          <a:xfrm>
            <a:off x="5657215" y="3532505"/>
            <a:ext cx="6229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442835" y="5680710"/>
            <a:ext cx="2657475" cy="460375"/>
          </a:xfrm>
          <a:prstGeom prst="rect">
            <a:avLst/>
          </a:prstGeom>
          <a:noFill/>
        </p:spPr>
        <p:txBody>
          <a:bodyPr wrap="square" rtlCol="0">
            <a:spAutoFit/>
          </a:bodyPr>
          <a:lstStyle/>
          <a:p>
            <a:r>
              <a:rPr lang="en-US" altLang="zh-CN"/>
              <a:t>   </a:t>
            </a:r>
            <a:r>
              <a:rPr lang="en-US" altLang="zh-CN" sz="2400"/>
              <a:t>RISC-V</a:t>
            </a:r>
            <a:r>
              <a:rPr lang="zh-CN" altLang="en-US" sz="2400"/>
              <a:t>指令格式</a:t>
            </a:r>
            <a:endParaRPr lang="zh-CN" altLang="en-US" sz="2400"/>
          </a:p>
        </p:txBody>
      </p:sp>
      <p:grpSp>
        <p:nvGrpSpPr>
          <p:cNvPr id="36" name="组合 35"/>
          <p:cNvGrpSpPr/>
          <p:nvPr/>
        </p:nvGrpSpPr>
        <p:grpSpPr>
          <a:xfrm>
            <a:off x="5634913" y="1307098"/>
            <a:ext cx="6268840" cy="793280"/>
            <a:chOff x="3646019" y="2009696"/>
            <a:chExt cx="6268840" cy="793280"/>
          </a:xfrm>
        </p:grpSpPr>
        <p:sp>
          <p:nvSpPr>
            <p:cNvPr id="37"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000000</a:t>
              </a:r>
              <a:endParaRPr lang="zh-CN" altLang="en-US" sz="2400" i="0" kern="0" dirty="0">
                <a:solidFill>
                  <a:sysClr val="window" lastClr="FFFFFF"/>
                </a:solidFill>
                <a:latin typeface="+mn-ea"/>
              </a:endParaRPr>
            </a:p>
          </p:txBody>
        </p:sp>
        <p:sp>
          <p:nvSpPr>
            <p:cNvPr id="38"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39"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40" name="矩形 26"/>
            <p:cNvSpPr/>
            <p:nvPr/>
          </p:nvSpPr>
          <p:spPr>
            <a:xfrm>
              <a:off x="7592881" y="244297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shamt</a:t>
              </a:r>
              <a:endParaRPr lang="zh-CN" altLang="en-US" sz="2400" i="0" kern="0" baseline="-25000" dirty="0">
                <a:solidFill>
                  <a:sysClr val="window" lastClr="FFFFFF"/>
                </a:solidFill>
                <a:latin typeface="+mn-ea"/>
              </a:endParaRPr>
            </a:p>
          </p:txBody>
        </p:sp>
        <p:sp>
          <p:nvSpPr>
            <p:cNvPr id="41" name="矩形 27"/>
            <p:cNvSpPr/>
            <p:nvPr/>
          </p:nvSpPr>
          <p:spPr>
            <a:xfrm>
              <a:off x="6725020"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42"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43" name="矩形 42"/>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a:t>
              </a:r>
              <a:endParaRPr lang="zh-CN" altLang="en-US" sz="2400" i="0" kern="0" dirty="0">
                <a:solidFill>
                  <a:sysClr val="window" lastClr="FFFFFF"/>
                </a:solidFill>
                <a:latin typeface="+mn-ea"/>
              </a:endParaRPr>
            </a:p>
          </p:txBody>
        </p:sp>
        <p:sp>
          <p:nvSpPr>
            <p:cNvPr id="44"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5"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6"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7"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8"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50" name="组合 49"/>
          <p:cNvGrpSpPr/>
          <p:nvPr/>
        </p:nvGrpSpPr>
        <p:grpSpPr>
          <a:xfrm>
            <a:off x="5668086" y="2107498"/>
            <a:ext cx="6274017" cy="737733"/>
            <a:chOff x="3657599" y="3369998"/>
            <a:chExt cx="6274017" cy="819562"/>
          </a:xfrm>
        </p:grpSpPr>
        <p:sp>
          <p:nvSpPr>
            <p:cNvPr id="51" name="矩形 7"/>
            <p:cNvSpPr/>
            <p:nvPr/>
          </p:nvSpPr>
          <p:spPr>
            <a:xfrm>
              <a:off x="3657599" y="3789629"/>
              <a:ext cx="1313815" cy="3999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OP</a:t>
              </a:r>
              <a:endParaRPr lang="zh-CN" altLang="en-US" sz="2400" i="0" kern="0" dirty="0">
                <a:solidFill>
                  <a:sysClr val="window" lastClr="FFFFFF"/>
                </a:solidFill>
                <a:latin typeface="+mn-ea"/>
              </a:endParaRPr>
            </a:p>
          </p:txBody>
        </p:sp>
        <p:sp>
          <p:nvSpPr>
            <p:cNvPr id="52" name="矩形 24"/>
            <p:cNvSpPr/>
            <p:nvPr/>
          </p:nvSpPr>
          <p:spPr>
            <a:xfrm>
              <a:off x="4993105" y="3789629"/>
              <a:ext cx="902367"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53" name="矩形 25"/>
            <p:cNvSpPr/>
            <p:nvPr/>
          </p:nvSpPr>
          <p:spPr>
            <a:xfrm>
              <a:off x="5895474" y="3789629"/>
              <a:ext cx="829543"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54" name="TextBox 32"/>
            <p:cNvSpPr txBox="1"/>
            <p:nvPr/>
          </p:nvSpPr>
          <p:spPr>
            <a:xfrm>
              <a:off x="3763493" y="3382030"/>
              <a:ext cx="113335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55" name="矩形 26"/>
            <p:cNvSpPr/>
            <p:nvPr/>
          </p:nvSpPr>
          <p:spPr>
            <a:xfrm>
              <a:off x="6731854" y="3789629"/>
              <a:ext cx="3199762" cy="39993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2400" i="0" kern="0" dirty="0">
                  <a:solidFill>
                    <a:sysClr val="window" lastClr="FFFFFF"/>
                  </a:solidFill>
                  <a:latin typeface="+mn-ea"/>
                </a:rPr>
                <a:t>立即数</a:t>
              </a:r>
              <a:r>
                <a:rPr lang="en-US" altLang="zh-CN" sz="2400" i="0" kern="0" dirty="0">
                  <a:solidFill>
                    <a:sysClr val="window" lastClr="FFFFFF"/>
                  </a:solidFill>
                  <a:latin typeface="+mn-ea"/>
                </a:rPr>
                <a:t>(imm)</a:t>
              </a:r>
              <a:endParaRPr lang="en-US" altLang="zh-CN" sz="2400" i="0" kern="0" dirty="0">
                <a:solidFill>
                  <a:sysClr val="window" lastClr="FFFFFF"/>
                </a:solidFill>
                <a:latin typeface="+mn-ea"/>
              </a:endParaRPr>
            </a:p>
          </p:txBody>
        </p:sp>
        <p:sp>
          <p:nvSpPr>
            <p:cNvPr id="56" name="TextBox 34"/>
            <p:cNvSpPr txBox="1"/>
            <p:nvPr/>
          </p:nvSpPr>
          <p:spPr>
            <a:xfrm>
              <a:off x="4907583" y="3382033"/>
              <a:ext cx="11803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57" name="TextBox 35"/>
            <p:cNvSpPr txBox="1"/>
            <p:nvPr/>
          </p:nvSpPr>
          <p:spPr>
            <a:xfrm>
              <a:off x="5677249" y="3370000"/>
              <a:ext cx="12311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58" name="TextBox 37"/>
            <p:cNvSpPr txBox="1"/>
            <p:nvPr/>
          </p:nvSpPr>
          <p:spPr>
            <a:xfrm>
              <a:off x="7462369" y="3369998"/>
              <a:ext cx="1320684"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16bits</a:t>
              </a:r>
              <a:endParaRPr lang="zh-CN" altLang="en-US" sz="2400" i="0" kern="0" dirty="0">
                <a:solidFill>
                  <a:srgbClr val="0070C0"/>
                </a:solidFill>
                <a:latin typeface="+mn-ea"/>
              </a:endParaRPr>
            </a:p>
          </p:txBody>
        </p:sp>
      </p:grpSp>
      <p:sp>
        <p:nvSpPr>
          <p:cNvPr id="60" name="文本框 59"/>
          <p:cNvSpPr txBox="1"/>
          <p:nvPr/>
        </p:nvSpPr>
        <p:spPr>
          <a:xfrm>
            <a:off x="5634355" y="1349375"/>
            <a:ext cx="412115" cy="368300"/>
          </a:xfrm>
          <a:prstGeom prst="rect">
            <a:avLst/>
          </a:prstGeom>
          <a:noFill/>
        </p:spPr>
        <p:txBody>
          <a:bodyPr wrap="square" rtlCol="0">
            <a:spAutoFit/>
          </a:bodyPr>
          <a:lstStyle/>
          <a:p>
            <a:r>
              <a:rPr lang="en-US" altLang="zh-CN" b="1"/>
              <a:t>R</a:t>
            </a:r>
            <a:endParaRPr lang="en-US" altLang="zh-CN" b="1"/>
          </a:p>
        </p:txBody>
      </p:sp>
      <p:sp>
        <p:nvSpPr>
          <p:cNvPr id="61" name="文本框 60"/>
          <p:cNvSpPr txBox="1"/>
          <p:nvPr/>
        </p:nvSpPr>
        <p:spPr>
          <a:xfrm>
            <a:off x="5674360" y="2132965"/>
            <a:ext cx="314960" cy="368300"/>
          </a:xfrm>
          <a:prstGeom prst="rect">
            <a:avLst/>
          </a:prstGeom>
          <a:noFill/>
        </p:spPr>
        <p:txBody>
          <a:bodyPr wrap="square" rtlCol="0">
            <a:spAutoFit/>
          </a:bodyPr>
          <a:lstStyle/>
          <a:p>
            <a:r>
              <a:rPr lang="en-US" altLang="zh-CN" b="1"/>
              <a:t>I</a:t>
            </a:r>
            <a:endParaRPr lang="en-US" altLang="zh-CN" b="1"/>
          </a:p>
        </p:txBody>
      </p:sp>
      <p:sp>
        <p:nvSpPr>
          <p:cNvPr id="62" name="文本框 61"/>
          <p:cNvSpPr txBox="1"/>
          <p:nvPr/>
        </p:nvSpPr>
        <p:spPr>
          <a:xfrm>
            <a:off x="6508115" y="2961640"/>
            <a:ext cx="4395470" cy="461665"/>
          </a:xfrm>
          <a:prstGeom prst="rect">
            <a:avLst/>
          </a:prstGeom>
          <a:noFill/>
        </p:spPr>
        <p:txBody>
          <a:bodyPr wrap="square" rtlCol="0">
            <a:spAutoFit/>
          </a:bodyPr>
          <a:lstStyle/>
          <a:p>
            <a:pPr algn="l">
              <a:buClrTx/>
              <a:buSzTx/>
              <a:buFontTx/>
            </a:pPr>
            <a:r>
              <a:rPr lang="en-US" altLang="zh-CN" sz="2400" dirty="0"/>
              <a:t>             </a:t>
            </a:r>
            <a:r>
              <a:rPr lang="en-US" altLang="zh-CN" sz="2400" dirty="0" err="1" smtClean="0"/>
              <a:t>本课程</a:t>
            </a:r>
            <a:r>
              <a:rPr lang="zh-CN" altLang="en-US" sz="2400" dirty="0" smtClean="0"/>
              <a:t>采用的</a:t>
            </a:r>
            <a:r>
              <a:rPr lang="en-US" altLang="zh-CN" sz="2400" dirty="0" err="1" smtClean="0"/>
              <a:t>指令格式</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vertical)">
                                      <p:cBhvr>
                                        <p:cTn id="7" dur="500"/>
                                        <p:tgtEl>
                                          <p:spTgt spid="19"/>
                                        </p:tgtEl>
                                      </p:cBhvr>
                                    </p:animEffect>
                                  </p:childTnLst>
                                </p:cTn>
                              </p:par>
                              <p:par>
                                <p:cTn id="8" presetID="3" presetClass="entr" presetSubtype="5"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vertical)">
                                      <p:cBhvr>
                                        <p:cTn id="13" dur="500"/>
                                        <p:tgtEl>
                                          <p:spTgt spid="18"/>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vertical)">
                                      <p:cBhvr>
                                        <p:cTn id="16" dur="500"/>
                                        <p:tgtEl>
                                          <p:spTgt spid="21"/>
                                        </p:tgtEl>
                                      </p:cBhvr>
                                    </p:animEffect>
                                  </p:childTnLst>
                                </p:cTn>
                              </p:par>
                              <p:par>
                                <p:cTn id="17" presetID="3" presetClass="entr" presetSubtype="5"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vertical)">
                                      <p:cBhvr>
                                        <p:cTn id="19" dur="500"/>
                                        <p:tgtEl>
                                          <p:spTgt spid="34"/>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vertic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058215" y="318379"/>
            <a:ext cx="2133785" cy="647756"/>
          </a:xfrm>
          <a:prstGeom prst="rect">
            <a:avLst/>
          </a:prstGeom>
        </p:spPr>
      </p:pic>
      <p:sp>
        <p:nvSpPr>
          <p:cNvPr id="2" name="文本框 1"/>
          <p:cNvSpPr txBox="1"/>
          <p:nvPr/>
        </p:nvSpPr>
        <p:spPr>
          <a:xfrm>
            <a:off x="1834499" y="1431075"/>
            <a:ext cx="8307659" cy="2195729"/>
          </a:xfrm>
          <a:prstGeom prst="rect">
            <a:avLst/>
          </a:prstGeom>
          <a:noFill/>
        </p:spPr>
        <p:txBody>
          <a:bodyPr wrap="square" rtlCol="0">
            <a:spAutoFit/>
          </a:bodyPr>
          <a:lstStyle/>
          <a:p>
            <a:pPr algn="ctr">
              <a:lnSpc>
                <a:spcPct val="150000"/>
              </a:lnSpc>
            </a:pPr>
            <a:r>
              <a:rPr lang="zh-CN" altLang="en-US" sz="4800" dirty="0" smtClean="0">
                <a:latin typeface="Arial Rounded MT Bold" panose="020F0704030504030204" pitchFamily="34" charset="0"/>
              </a:rPr>
              <a:t>坚持！坚守！</a:t>
            </a:r>
            <a:endParaRPr lang="en-US" altLang="zh-CN" sz="4800" dirty="0" smtClean="0">
              <a:latin typeface="Arial Rounded MT Bold" panose="020F0704030504030204" pitchFamily="34" charset="0"/>
            </a:endParaRPr>
          </a:p>
          <a:p>
            <a:pPr algn="ctr">
              <a:lnSpc>
                <a:spcPct val="150000"/>
              </a:lnSpc>
            </a:pPr>
            <a:r>
              <a:rPr lang="zh-CN" altLang="en-US" sz="4800" dirty="0" smtClean="0">
                <a:latin typeface="Arial Rounded MT Bold" panose="020F0704030504030204" pitchFamily="34" charset="0"/>
              </a:rPr>
              <a:t>你的</a:t>
            </a:r>
            <a:r>
              <a:rPr lang="en-US" altLang="zh-CN" sz="4800" dirty="0" smtClean="0">
                <a:latin typeface="Arial Rounded MT Bold" panose="020F0704030504030204" pitchFamily="34" charset="0"/>
              </a:rPr>
              <a:t>CPU</a:t>
            </a:r>
            <a:r>
              <a:rPr lang="zh-CN" altLang="en-US" sz="4800" dirty="0" smtClean="0">
                <a:latin typeface="Arial Rounded MT Bold" panose="020F0704030504030204" pitchFamily="34" charset="0"/>
              </a:rPr>
              <a:t>在前方！</a:t>
            </a:r>
            <a:endParaRPr lang="zh-CN" altLang="en-US" sz="4800" dirty="0">
              <a:latin typeface="Arial Rounded MT Bold" panose="020F0704030504030204" pitchFamily="34" charset="0"/>
            </a:endParaRPr>
          </a:p>
        </p:txBody>
      </p:sp>
      <p:pic>
        <p:nvPicPr>
          <p:cNvPr id="3" name="图片 2"/>
          <p:cNvPicPr>
            <a:picLocks noChangeAspect="1"/>
          </p:cNvPicPr>
          <p:nvPr/>
        </p:nvPicPr>
        <p:blipFill>
          <a:blip r:embed="rId2"/>
          <a:stretch>
            <a:fillRect/>
          </a:stretch>
        </p:blipFill>
        <p:spPr>
          <a:xfrm>
            <a:off x="5373334" y="3857748"/>
            <a:ext cx="931984" cy="83617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674370" y="114681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9055100" y="120015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46419"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8" name="组合 7"/>
          <p:cNvGrpSpPr/>
          <p:nvPr/>
        </p:nvGrpSpPr>
        <p:grpSpPr>
          <a:xfrm>
            <a:off x="9075420" y="438531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1" name="组合 20"/>
          <p:cNvGrpSpPr/>
          <p:nvPr/>
        </p:nvGrpSpPr>
        <p:grpSpPr>
          <a:xfrm>
            <a:off x="868680" y="4384675"/>
            <a:ext cx="3288030" cy="1982470"/>
            <a:chOff x="1368" y="6905"/>
            <a:chExt cx="5178" cy="3122"/>
          </a:xfrm>
        </p:grpSpPr>
        <p:grpSp>
          <p:nvGrpSpPr>
            <p:cNvPr id="14" name="组合 13"/>
            <p:cNvGrpSpPr/>
            <p:nvPr/>
          </p:nvGrpSpPr>
          <p:grpSpPr>
            <a:xfrm>
              <a:off x="1368" y="6905"/>
              <a:ext cx="5178" cy="3122"/>
              <a:chOff x="5077" y="5757"/>
              <a:chExt cx="517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13" cy="3122"/>
                <a:chOff x="5884534" y="3678569"/>
                <a:chExt cx="3247087" cy="1983626"/>
              </a:xfrm>
              <a:noFill/>
            </p:grpSpPr>
            <p:grpSp>
              <p:nvGrpSpPr>
                <p:cNvPr id="192" name="组合 191"/>
                <p:cNvGrpSpPr/>
                <p:nvPr/>
              </p:nvGrpSpPr>
              <p:grpSpPr>
                <a:xfrm>
                  <a:off x="5884534" y="3844466"/>
                  <a:ext cx="3247087" cy="1817729"/>
                  <a:chOff x="5884534" y="3844466"/>
                  <a:chExt cx="3247087" cy="1817729"/>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66"/>
                    <a:ext cx="3247087" cy="1817729"/>
                    <a:chOff x="5884534" y="3844466"/>
                    <a:chExt cx="3247087" cy="1817729"/>
                  </a:xfrm>
                  <a:grpFill/>
                </p:grpSpPr>
                <p:grpSp>
                  <p:nvGrpSpPr>
                    <p:cNvPr id="196" name="组合 195"/>
                    <p:cNvGrpSpPr/>
                    <p:nvPr/>
                  </p:nvGrpSpPr>
                  <p:grpSpPr>
                    <a:xfrm>
                      <a:off x="6400894" y="3844466"/>
                      <a:ext cx="2730727" cy="1817729"/>
                      <a:chOff x="6608301" y="4119936"/>
                      <a:chExt cx="2880062" cy="1917138"/>
                    </a:xfrm>
                    <a:grpFill/>
                  </p:grpSpPr>
                  <p:cxnSp>
                    <p:nvCxnSpPr>
                      <p:cNvPr id="202" name="直接箭头连接符 201"/>
                      <p:cNvCxnSpPr/>
                      <p:nvPr/>
                    </p:nvCxnSpPr>
                    <p:spPr>
                      <a:xfrm>
                        <a:off x="7042434" y="5652675"/>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80062" cy="1843217"/>
                        <a:chOff x="6608301" y="4119936"/>
                        <a:chExt cx="2880062"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54725"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46646"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7029987" y="576985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Z</a:t>
                        </a:r>
                        <a:r>
                          <a:rPr lang="en-US" altLang="zh-CN" sz="1300" b="1" baseline="-25000" dirty="0" err="1">
                            <a:solidFill>
                              <a:srgbClr val="0000FF"/>
                            </a:solidFill>
                            <a:latin typeface="+mn-ea"/>
                            <a:cs typeface="Segoe UI Black" panose="020B0A02040204020203" pitchFamily="34" charset="0"/>
                          </a:rPr>
                          <a:t>out</a:t>
                        </a:r>
                        <a:endParaRPr lang="en-US" altLang="zh-CN" sz="1300" b="1" baseline="-25000" dirty="0">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32" y="6836"/>
                <a:ext cx="82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612" y="6437"/>
                <a:ext cx="643"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7" name="文本框 16"/>
            <p:cNvSpPr txBox="1"/>
            <p:nvPr/>
          </p:nvSpPr>
          <p:spPr>
            <a:xfrm>
              <a:off x="5605" y="7418"/>
              <a:ext cx="898" cy="386"/>
            </a:xfrm>
            <a:prstGeom prst="rect">
              <a:avLst/>
            </a:prstGeom>
            <a:noFill/>
          </p:spPr>
          <p:txBody>
            <a:bodyPr wrap="square" rtlCol="0">
              <a:spAutoFit/>
            </a:bodyPr>
            <a:lstStyle/>
            <a:p>
              <a:r>
                <a:rPr lang="en-US" altLang="zh-CN" sz="1000" b="1"/>
                <a:t>Mux1</a:t>
              </a:r>
              <a:endParaRPr lang="en-US" altLang="zh-CN" sz="1000" b="1"/>
            </a:p>
          </p:txBody>
        </p:sp>
      </p:grpSp>
      <p:cxnSp>
        <p:nvCxnSpPr>
          <p:cNvPr id="163" name="直接箭头连接符 162"/>
          <p:cNvCxnSpPr/>
          <p:nvPr/>
        </p:nvCxnSpPr>
        <p:spPr>
          <a:xfrm>
            <a:off x="1788948" y="6172816"/>
            <a:ext cx="515987" cy="0"/>
          </a:xfrm>
          <a:prstGeom prst="straightConnector1">
            <a:avLst/>
          </a:prstGeom>
          <a:noFill/>
          <a:ln w="12700">
            <a:solidFill>
              <a:srgbClr val="0000FF"/>
            </a:solidFill>
            <a:round/>
            <a:headEnd w="lg" len="lg"/>
            <a:tailEnd type="stealth" w="lg" len="lg"/>
          </a:ln>
        </p:spPr>
      </p:cxnSp>
      <p:sp>
        <p:nvSpPr>
          <p:cNvPr id="168" name="Text Box 38"/>
          <p:cNvSpPr txBox="1">
            <a:spLocks noChangeArrowheads="1"/>
          </p:cNvSpPr>
          <p:nvPr/>
        </p:nvSpPr>
        <p:spPr bwMode="auto">
          <a:xfrm>
            <a:off x="1789823" y="572663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pic>
        <p:nvPicPr>
          <p:cNvPr id="15" name="图片 14"/>
          <p:cNvPicPr>
            <a:picLocks noChangeAspect="1"/>
          </p:cNvPicPr>
          <p:nvPr/>
        </p:nvPicPr>
        <p:blipFill>
          <a:blip r:embed="rId1"/>
          <a:stretch>
            <a:fillRect/>
          </a:stretch>
        </p:blipFill>
        <p:spPr>
          <a:xfrm>
            <a:off x="9926736" y="156269"/>
            <a:ext cx="2133785" cy="647756"/>
          </a:xfrm>
          <a:prstGeom prst="rect">
            <a:avLst/>
          </a:prstGeom>
        </p:spPr>
      </p:pic>
      <p:sp>
        <p:nvSpPr>
          <p:cNvPr id="223" name="矩形 222"/>
          <p:cNvSpPr/>
          <p:nvPr/>
        </p:nvSpPr>
        <p:spPr>
          <a:xfrm>
            <a:off x="4853139" y="2285738"/>
            <a:ext cx="3676256" cy="1950085"/>
          </a:xfrm>
          <a:prstGeom prst="rect">
            <a:avLst/>
          </a:prstGeom>
          <a:noFill/>
          <a:ln>
            <a:solidFill>
              <a:schemeClr val="accent6">
                <a:lumMod val="7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35000"/>
              </a:lnSpc>
            </a:pPr>
            <a:r>
              <a:rPr lang="en-US" altLang="zh-CN" sz="2000" dirty="0">
                <a:solidFill>
                  <a:schemeClr val="tx1"/>
                </a:solidFill>
              </a:rPr>
              <a:t>1</a:t>
            </a:r>
            <a:r>
              <a:rPr lang="en-US" altLang="zh-CN" sz="2000" dirty="0" smtClean="0">
                <a:solidFill>
                  <a:schemeClr val="tx1"/>
                </a:solidFill>
              </a:rPr>
              <a:t>)</a:t>
            </a:r>
            <a:r>
              <a:rPr lang="zh-CN" altLang="en-US" sz="2000" dirty="0" smtClean="0">
                <a:solidFill>
                  <a:schemeClr val="tx1"/>
                </a:solidFill>
              </a:rPr>
              <a:t> 所有</a:t>
            </a:r>
            <a:r>
              <a:rPr lang="zh-CN" altLang="en-US" sz="2000" dirty="0">
                <a:solidFill>
                  <a:schemeClr val="tx1"/>
                </a:solidFill>
              </a:rPr>
              <a:t>向公共总线的输出端</a:t>
            </a:r>
            <a:r>
              <a:rPr lang="zh-CN" altLang="en-US" sz="2000" dirty="0" smtClean="0">
                <a:solidFill>
                  <a:schemeClr val="tx1"/>
                </a:solidFill>
              </a:rPr>
              <a:t>具有</a:t>
            </a:r>
            <a:r>
              <a:rPr lang="zh-CN" altLang="en-US" sz="2000" dirty="0">
                <a:solidFill>
                  <a:schemeClr val="tx1"/>
                </a:solidFill>
              </a:rPr>
              <a:t>三态功能，图中白色小三角；</a:t>
            </a:r>
            <a:endParaRPr lang="zh-CN" altLang="en-US" sz="2000" dirty="0">
              <a:solidFill>
                <a:schemeClr val="tx1"/>
              </a:solidFill>
            </a:endParaRPr>
          </a:p>
          <a:p>
            <a:pPr algn="l" fontAlgn="auto">
              <a:lnSpc>
                <a:spcPct val="135000"/>
              </a:lnSpc>
            </a:pPr>
            <a:r>
              <a:rPr lang="en-US" altLang="zh-CN" sz="2000" dirty="0" smtClean="0">
                <a:solidFill>
                  <a:schemeClr val="tx1"/>
                </a:solidFill>
              </a:rPr>
              <a:t>2)</a:t>
            </a:r>
            <a:r>
              <a:rPr lang="zh-CN" altLang="en-US" sz="2000" dirty="0" smtClean="0">
                <a:solidFill>
                  <a:schemeClr val="tx1"/>
                </a:solidFill>
              </a:rPr>
              <a:t>数据</a:t>
            </a:r>
            <a:r>
              <a:rPr lang="zh-CN" altLang="en-US" sz="2000" dirty="0">
                <a:solidFill>
                  <a:schemeClr val="tx1"/>
                </a:solidFill>
              </a:rPr>
              <a:t>通路的构建是一个动态过程，</a:t>
            </a:r>
            <a:r>
              <a:rPr lang="zh-CN" altLang="en-US" sz="2000" dirty="0" smtClean="0">
                <a:solidFill>
                  <a:schemeClr val="tx1"/>
                </a:solidFill>
              </a:rPr>
              <a:t>与需要</a:t>
            </a:r>
            <a:r>
              <a:rPr lang="zh-CN" altLang="en-US" sz="2000" dirty="0">
                <a:solidFill>
                  <a:schemeClr val="tx1"/>
                </a:solidFill>
              </a:rPr>
              <a:t>支持</a:t>
            </a:r>
            <a:r>
              <a:rPr lang="zh-CN" altLang="en-US" sz="2000" dirty="0" smtClean="0">
                <a:solidFill>
                  <a:schemeClr val="tx1"/>
                </a:solidFill>
              </a:rPr>
              <a:t>的指令有关</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blinds(horizontal)">
                                      <p:cBhvr>
                                        <p:cTn id="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ldLvl="0" animBg="1"/>
      <p:bldP spid="2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2739390" y="104394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6265174" y="112077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6110784" y="90448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6278880" y="423418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2904490" y="3996055"/>
            <a:ext cx="3364230" cy="1982470"/>
            <a:chOff x="7934" y="6261"/>
            <a:chExt cx="5298" cy="3122"/>
          </a:xfrm>
        </p:grpSpPr>
        <p:grpSp>
          <p:nvGrpSpPr>
            <p:cNvPr id="14" name="组合 13"/>
            <p:cNvGrpSpPr/>
            <p:nvPr/>
          </p:nvGrpSpPr>
          <p:grpSpPr>
            <a:xfrm>
              <a:off x="7934" y="6261"/>
              <a:ext cx="5299" cy="3122"/>
              <a:chOff x="5077" y="5757"/>
              <a:chExt cx="5299"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32386" y="580505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4" y="6838"/>
                <a:ext cx="782"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68"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pic>
        <p:nvPicPr>
          <p:cNvPr id="21" name="图片 20"/>
          <p:cNvPicPr>
            <a:picLocks noChangeAspect="1"/>
          </p:cNvPicPr>
          <p:nvPr/>
        </p:nvPicPr>
        <p:blipFill>
          <a:blip r:embed="rId1"/>
          <a:stretch>
            <a:fillRect/>
          </a:stretch>
        </p:blipFill>
        <p:spPr>
          <a:xfrm>
            <a:off x="9908594" y="199453"/>
            <a:ext cx="2133785" cy="647756"/>
          </a:xfrm>
          <a:prstGeom prst="rect">
            <a:avLst/>
          </a:prstGeom>
        </p:spPr>
      </p:pic>
      <p:sp>
        <p:nvSpPr>
          <p:cNvPr id="163" name="Text Box 38"/>
          <p:cNvSpPr txBox="1">
            <a:spLocks noChangeArrowheads="1"/>
          </p:cNvSpPr>
          <p:nvPr/>
        </p:nvSpPr>
        <p:spPr bwMode="auto">
          <a:xfrm>
            <a:off x="3775248" y="5356836"/>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cxnSp>
        <p:nvCxnSpPr>
          <p:cNvPr id="168" name="直接箭头连接符 167"/>
          <p:cNvCxnSpPr/>
          <p:nvPr/>
        </p:nvCxnSpPr>
        <p:spPr>
          <a:xfrm>
            <a:off x="3817980" y="5616356"/>
            <a:ext cx="515972" cy="0"/>
          </a:xfrm>
          <a:prstGeom prst="straightConnector1">
            <a:avLst/>
          </a:prstGeom>
          <a:noFill/>
          <a:ln w="12700">
            <a:solidFill>
              <a:srgbClr val="0000FF"/>
            </a:solidFill>
            <a:round/>
            <a:headEnd w="lg" len="lg"/>
            <a:tailEnd type="stealth" w="lg" len="lg"/>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9" name="组合 18"/>
          <p:cNvGrpSpPr/>
          <p:nvPr/>
        </p:nvGrpSpPr>
        <p:grpSpPr>
          <a:xfrm>
            <a:off x="1459563" y="4170505"/>
            <a:ext cx="6519545" cy="793280"/>
            <a:chOff x="3395314" y="2009696"/>
            <a:chExt cx="6519545" cy="793280"/>
          </a:xfrm>
        </p:grpSpPr>
        <p:sp>
          <p:nvSpPr>
            <p:cNvPr id="20"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000000</a:t>
              </a:r>
              <a:endParaRPr lang="zh-CN" altLang="en-US" sz="2400" i="0" kern="0" dirty="0">
                <a:solidFill>
                  <a:sysClr val="window" lastClr="FFFFFF"/>
                </a:solidFill>
                <a:latin typeface="+mn-ea"/>
              </a:endParaRPr>
            </a:p>
          </p:txBody>
        </p:sp>
        <p:sp>
          <p:nvSpPr>
            <p:cNvPr id="22"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23"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24" name="矩形 26"/>
            <p:cNvSpPr/>
            <p:nvPr/>
          </p:nvSpPr>
          <p:spPr>
            <a:xfrm>
              <a:off x="7592881" y="244297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shamt</a:t>
              </a:r>
              <a:endParaRPr lang="zh-CN" altLang="en-US" sz="2400" i="0" kern="0" baseline="-25000" dirty="0">
                <a:solidFill>
                  <a:sysClr val="window" lastClr="FFFFFF"/>
                </a:solidFill>
                <a:latin typeface="+mn-ea"/>
              </a:endParaRPr>
            </a:p>
          </p:txBody>
        </p:sp>
        <p:sp>
          <p:nvSpPr>
            <p:cNvPr id="25" name="矩形 27"/>
            <p:cNvSpPr/>
            <p:nvPr/>
          </p:nvSpPr>
          <p:spPr>
            <a:xfrm>
              <a:off x="6725020"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26" name="TextBox 17"/>
            <p:cNvSpPr txBox="1"/>
            <p:nvPr/>
          </p:nvSpPr>
          <p:spPr>
            <a:xfrm>
              <a:off x="3395314" y="2009696"/>
              <a:ext cx="1453412"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latin typeface="+mn-ea"/>
                </a:rPr>
                <a:t>R   </a:t>
              </a: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sp>
          <p:nvSpPr>
            <p:cNvPr id="27" name="矩形 26"/>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a:t>
              </a:r>
              <a:endParaRPr lang="zh-CN" altLang="en-US" sz="2400" i="0" kern="0" dirty="0">
                <a:solidFill>
                  <a:sysClr val="window" lastClr="FFFFFF"/>
                </a:solidFill>
                <a:latin typeface="+mn-ea"/>
              </a:endParaRPr>
            </a:p>
          </p:txBody>
        </p:sp>
        <p:sp>
          <p:nvSpPr>
            <p:cNvPr id="28"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29"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0"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1"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2"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34" name="组合 33"/>
          <p:cNvGrpSpPr/>
          <p:nvPr/>
        </p:nvGrpSpPr>
        <p:grpSpPr>
          <a:xfrm>
            <a:off x="1602657" y="5223689"/>
            <a:ext cx="6393211" cy="737733"/>
            <a:chOff x="3538405" y="3369998"/>
            <a:chExt cx="6393211" cy="819562"/>
          </a:xfrm>
        </p:grpSpPr>
        <p:sp>
          <p:nvSpPr>
            <p:cNvPr id="35" name="矩形 7"/>
            <p:cNvSpPr/>
            <p:nvPr/>
          </p:nvSpPr>
          <p:spPr>
            <a:xfrm>
              <a:off x="3657599" y="3789629"/>
              <a:ext cx="1313815" cy="3999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OP</a:t>
              </a:r>
              <a:endParaRPr lang="zh-CN" altLang="en-US" sz="2400" i="0" kern="0" dirty="0">
                <a:solidFill>
                  <a:sysClr val="window" lastClr="FFFFFF"/>
                </a:solidFill>
                <a:latin typeface="+mn-ea"/>
              </a:endParaRPr>
            </a:p>
          </p:txBody>
        </p:sp>
        <p:sp>
          <p:nvSpPr>
            <p:cNvPr id="36" name="矩形 24"/>
            <p:cNvSpPr/>
            <p:nvPr/>
          </p:nvSpPr>
          <p:spPr>
            <a:xfrm>
              <a:off x="4993105" y="3789629"/>
              <a:ext cx="902367"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37" name="矩形 25"/>
            <p:cNvSpPr/>
            <p:nvPr/>
          </p:nvSpPr>
          <p:spPr>
            <a:xfrm>
              <a:off x="5895474" y="3789629"/>
              <a:ext cx="829543"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38" name="TextBox 32"/>
            <p:cNvSpPr txBox="1"/>
            <p:nvPr/>
          </p:nvSpPr>
          <p:spPr>
            <a:xfrm>
              <a:off x="3538405" y="3382030"/>
              <a:ext cx="1309827" cy="512873"/>
            </a:xfrm>
            <a:prstGeom prst="rect">
              <a:avLst/>
            </a:prstGeom>
            <a:noFill/>
          </p:spPr>
          <p:txBody>
            <a:bodyPr wrap="square">
              <a:spAutoFit/>
            </a:bodyPr>
            <a:lstStyle/>
            <a:p>
              <a:pPr algn="ctr" fontAlgn="auto">
                <a:spcBef>
                  <a:spcPts val="0"/>
                </a:spcBef>
                <a:spcAft>
                  <a:spcPts val="0"/>
                </a:spcAft>
                <a:defRPr/>
              </a:pPr>
              <a:r>
                <a:rPr lang="en-US" altLang="zh-CN" sz="2400" i="0" kern="0" dirty="0" smtClean="0">
                  <a:latin typeface="+mn-ea"/>
                </a:rPr>
                <a:t>I</a:t>
              </a:r>
              <a:r>
                <a:rPr lang="en-US" altLang="zh-CN" sz="2400" i="0" kern="0" dirty="0" smtClean="0">
                  <a:solidFill>
                    <a:srgbClr val="0070C0"/>
                  </a:solidFill>
                  <a:latin typeface="+mn-ea"/>
                </a:rPr>
                <a:t>   6bits</a:t>
              </a:r>
              <a:endParaRPr lang="zh-CN" altLang="en-US" sz="2400" i="0" kern="0" dirty="0">
                <a:solidFill>
                  <a:srgbClr val="0070C0"/>
                </a:solidFill>
                <a:latin typeface="+mn-ea"/>
              </a:endParaRPr>
            </a:p>
          </p:txBody>
        </p:sp>
        <p:sp>
          <p:nvSpPr>
            <p:cNvPr id="39" name="矩形 26"/>
            <p:cNvSpPr/>
            <p:nvPr/>
          </p:nvSpPr>
          <p:spPr>
            <a:xfrm>
              <a:off x="6731854" y="3789629"/>
              <a:ext cx="3199762" cy="39993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2400" i="0" kern="0" dirty="0">
                  <a:solidFill>
                    <a:sysClr val="window" lastClr="FFFFFF"/>
                  </a:solidFill>
                  <a:latin typeface="+mn-ea"/>
                </a:rPr>
                <a:t>立即数</a:t>
              </a:r>
              <a:r>
                <a:rPr lang="en-US" altLang="zh-CN" sz="2400" i="0" kern="0" dirty="0">
                  <a:solidFill>
                    <a:sysClr val="window" lastClr="FFFFFF"/>
                  </a:solidFill>
                  <a:latin typeface="+mn-ea"/>
                </a:rPr>
                <a:t>(imm)</a:t>
              </a:r>
              <a:endParaRPr lang="en-US" altLang="zh-CN" sz="2400" i="0" kern="0" dirty="0">
                <a:solidFill>
                  <a:sysClr val="window" lastClr="FFFFFF"/>
                </a:solidFill>
                <a:latin typeface="+mn-ea"/>
              </a:endParaRPr>
            </a:p>
          </p:txBody>
        </p:sp>
        <p:sp>
          <p:nvSpPr>
            <p:cNvPr id="40" name="TextBox 34"/>
            <p:cNvSpPr txBox="1"/>
            <p:nvPr/>
          </p:nvSpPr>
          <p:spPr>
            <a:xfrm>
              <a:off x="4907583" y="3382033"/>
              <a:ext cx="11803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1" name="TextBox 35"/>
            <p:cNvSpPr txBox="1"/>
            <p:nvPr/>
          </p:nvSpPr>
          <p:spPr>
            <a:xfrm>
              <a:off x="5677249" y="3370000"/>
              <a:ext cx="12311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2" name="TextBox 37"/>
            <p:cNvSpPr txBox="1"/>
            <p:nvPr/>
          </p:nvSpPr>
          <p:spPr>
            <a:xfrm>
              <a:off x="7462369" y="3369998"/>
              <a:ext cx="1320684"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16bits</a:t>
              </a:r>
              <a:endParaRPr lang="zh-CN" altLang="en-US" sz="2400" i="0" kern="0" dirty="0">
                <a:solidFill>
                  <a:srgbClr val="0070C0"/>
                </a:solidFill>
                <a:latin typeface="+mn-ea"/>
              </a:endParaRPr>
            </a:p>
          </p:txBody>
        </p:sp>
      </p:grpSp>
      <p:pic>
        <p:nvPicPr>
          <p:cNvPr id="8" name="图片 7"/>
          <p:cNvPicPr>
            <a:picLocks noChangeAspect="1"/>
          </p:cNvPicPr>
          <p:nvPr/>
        </p:nvPicPr>
        <p:blipFill>
          <a:blip r:embed="rId1"/>
          <a:stretch>
            <a:fillRect/>
          </a:stretch>
        </p:blipFill>
        <p:spPr>
          <a:xfrm>
            <a:off x="9948387" y="224000"/>
            <a:ext cx="2133785" cy="647756"/>
          </a:xfrm>
          <a:prstGeom prst="rect">
            <a:avLst/>
          </a:prstGeom>
        </p:spPr>
      </p:pic>
      <p:grpSp>
        <p:nvGrpSpPr>
          <p:cNvPr id="9" name="组合 8"/>
          <p:cNvGrpSpPr/>
          <p:nvPr/>
        </p:nvGrpSpPr>
        <p:grpSpPr>
          <a:xfrm>
            <a:off x="8953500" y="77343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24646"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21" name="组合 20"/>
          <p:cNvGrpSpPr/>
          <p:nvPr/>
        </p:nvGrpSpPr>
        <p:grpSpPr>
          <a:xfrm>
            <a:off x="8973820" y="393827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4" name="文本框 13"/>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sp>
        <p:nvSpPr>
          <p:cNvPr id="706" name="矩形 705"/>
          <p:cNvSpPr/>
          <p:nvPr/>
        </p:nvSpPr>
        <p:spPr>
          <a:xfrm>
            <a:off x="9657703" y="57661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1451663" y="1420495"/>
            <a:ext cx="6698827" cy="2470264"/>
            <a:chOff x="2395" y="5348"/>
            <a:chExt cx="10549" cy="3890"/>
          </a:xfrm>
        </p:grpSpPr>
        <p:grpSp>
          <p:nvGrpSpPr>
            <p:cNvPr id="17" name="组合 16"/>
            <p:cNvGrpSpPr/>
            <p:nvPr/>
          </p:nvGrpSpPr>
          <p:grpSpPr>
            <a:xfrm>
              <a:off x="2395" y="5827"/>
              <a:ext cx="10549" cy="3411"/>
              <a:chOff x="2452011" y="1849869"/>
              <a:chExt cx="6698827" cy="2166139"/>
            </a:xfrm>
          </p:grpSpPr>
          <p:sp>
            <p:nvSpPr>
              <p:cNvPr id="2" name="矩形 1"/>
              <p:cNvSpPr/>
              <p:nvPr/>
            </p:nvSpPr>
            <p:spPr>
              <a:xfrm>
                <a:off x="2454952" y="1858834"/>
                <a:ext cx="2016000" cy="430887"/>
              </a:xfrm>
              <a:prstGeom prst="rect">
                <a:avLst/>
              </a:prstGeom>
              <a:ln>
                <a:solidFill>
                  <a:schemeClr val="tx1"/>
                </a:solidFill>
              </a:ln>
            </p:spPr>
            <p:txBody>
              <a:bodyPr wrap="none">
                <a:spAutoFit/>
              </a:bodyPr>
              <a:lstStyle/>
              <a:p>
                <a:r>
                  <a:rPr lang="en-US" altLang="zh-CN" sz="2200" dirty="0">
                    <a:latin typeface="+mn-ea"/>
                    <a:cs typeface="Segoe UI Black" panose="020B0A02040204020203" pitchFamily="34" charset="0"/>
                    <a:sym typeface="Arial" panose="020B0604020202020204" pitchFamily="34" charset="0"/>
                  </a:rPr>
                  <a:t>Add  </a:t>
                </a:r>
                <a:r>
                  <a:rPr lang="en-US" altLang="zh-CN" sz="2200" dirty="0" err="1">
                    <a:latin typeface="+mn-ea"/>
                    <a:cs typeface="Segoe UI Black" panose="020B0A02040204020203" pitchFamily="34" charset="0"/>
                    <a:sym typeface="Arial" panose="020B0604020202020204" pitchFamily="34" charset="0"/>
                  </a:rPr>
                  <a:t>rd,rs,rt</a:t>
                </a:r>
                <a:r>
                  <a:rPr lang="en-US" altLang="zh-CN" sz="2200" dirty="0">
                    <a:latin typeface="+mn-ea"/>
                    <a:cs typeface="Segoe UI Black" panose="020B0A02040204020203" pitchFamily="34" charset="0"/>
                    <a:sym typeface="Arial" panose="020B0604020202020204" pitchFamily="34" charset="0"/>
                  </a:rPr>
                  <a:t> </a:t>
                </a:r>
                <a:endParaRPr lang="zh-CN" altLang="en-US" sz="2200" dirty="0"/>
              </a:p>
            </p:txBody>
          </p:sp>
          <p:sp>
            <p:nvSpPr>
              <p:cNvPr id="3" name="矩形 2"/>
              <p:cNvSpPr/>
              <p:nvPr/>
            </p:nvSpPr>
            <p:spPr>
              <a:xfrm>
                <a:off x="2453774" y="2282780"/>
                <a:ext cx="2020570" cy="429895"/>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Addi</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rt,rs,imm</a:t>
                </a:r>
                <a:r>
                  <a:rPr lang="en-US" altLang="zh-CN" sz="2200" dirty="0">
                    <a:latin typeface="+mn-ea"/>
                    <a:cs typeface="Segoe UI Black" panose="020B0A02040204020203" pitchFamily="34" charset="0"/>
                    <a:sym typeface="Arial" panose="020B0604020202020204" pitchFamily="34" charset="0"/>
                  </a:rPr>
                  <a:t> </a:t>
                </a:r>
                <a:endParaRPr lang="zh-CN" altLang="en-US" sz="2200" dirty="0">
                  <a:latin typeface="+mn-ea"/>
                  <a:cs typeface="Segoe UI Black" panose="020B0A02040204020203" pitchFamily="34" charset="0"/>
                </a:endParaRPr>
              </a:p>
            </p:txBody>
          </p:sp>
          <p:sp>
            <p:nvSpPr>
              <p:cNvPr id="5" name="矩形 4"/>
              <p:cNvSpPr/>
              <p:nvPr/>
            </p:nvSpPr>
            <p:spPr>
              <a:xfrm>
                <a:off x="2452011" y="2714637"/>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lw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6" name="矩形 5"/>
              <p:cNvSpPr/>
              <p:nvPr/>
            </p:nvSpPr>
            <p:spPr>
              <a:xfrm>
                <a:off x="2454952" y="3144243"/>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Sw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7" name="矩形 6"/>
              <p:cNvSpPr/>
              <p:nvPr/>
            </p:nvSpPr>
            <p:spPr>
              <a:xfrm>
                <a:off x="2452654" y="3584008"/>
                <a:ext cx="2016000" cy="430887"/>
              </a:xfrm>
              <a:prstGeom prst="rect">
                <a:avLst/>
              </a:prstGeom>
              <a:ln>
                <a:solidFill>
                  <a:schemeClr val="tx1"/>
                </a:solidFill>
              </a:ln>
            </p:spPr>
            <p:txBody>
              <a:bodyPr wrap="none">
                <a:spAutoFit/>
              </a:bodyPr>
              <a:lstStyle/>
              <a:p>
                <a:r>
                  <a:rPr lang="en-US" altLang="zh-CN" sz="2200" dirty="0" err="1" smtClean="0">
                    <a:latin typeface="+mn-ea"/>
                    <a:cs typeface="Segoe UI Black" panose="020B0A02040204020203" pitchFamily="34" charset="0"/>
                    <a:sym typeface="Arial" panose="020B0604020202020204" pitchFamily="34" charset="0"/>
                  </a:rPr>
                  <a:t>Beq</a:t>
                </a:r>
                <a:r>
                  <a:rPr lang="en-US" altLang="zh-CN" sz="2200" dirty="0" smtClean="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endParaRPr lang="zh-CN" altLang="en-US" sz="2200" dirty="0">
                  <a:latin typeface="+mn-ea"/>
                  <a:cs typeface="Segoe UI Black" panose="020B0A02040204020203" pitchFamily="34" charset="0"/>
                </a:endParaRPr>
              </a:p>
            </p:txBody>
          </p:sp>
          <p:sp>
            <p:nvSpPr>
              <p:cNvPr id="10" name="矩形 9"/>
              <p:cNvSpPr/>
              <p:nvPr/>
            </p:nvSpPr>
            <p:spPr>
              <a:xfrm>
                <a:off x="4470838" y="1849869"/>
                <a:ext cx="4680000" cy="432000"/>
              </a:xfrm>
              <a:prstGeom prst="rect">
                <a:avLst/>
              </a:prstGeom>
              <a:ln>
                <a:solidFill>
                  <a:schemeClr val="tx1"/>
                </a:solidFill>
              </a:ln>
            </p:spPr>
            <p:txBody>
              <a:bodyPr wrap="none">
                <a:spAutoFit/>
              </a:bodyPr>
              <a:lstStyle/>
              <a:p>
                <a:r>
                  <a:rPr lang="en-US" altLang="zh-CN" dirty="0">
                    <a:latin typeface="+mn-ea"/>
                    <a:sym typeface="Symbol" panose="05050102010706020507" pitchFamily="18" charset="2"/>
                  </a:rPr>
                  <a:t> </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 (R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a:latin typeface="+mn-ea"/>
                    <a:sym typeface="Symbol" panose="05050102010706020507" pitchFamily="18" charset="2"/>
                  </a:rPr>
                  <a:t> </a:t>
                </a:r>
                <a:endParaRPr lang="zh-CN" altLang="en-US" sz="2000" dirty="0"/>
              </a:p>
            </p:txBody>
          </p:sp>
          <p:sp>
            <p:nvSpPr>
              <p:cNvPr id="11" name="矩形 10"/>
              <p:cNvSpPr/>
              <p:nvPr/>
            </p:nvSpPr>
            <p:spPr>
              <a:xfrm>
                <a:off x="4469213" y="2283109"/>
                <a:ext cx="4680000" cy="432000"/>
              </a:xfrm>
              <a:prstGeom prst="rect">
                <a:avLst/>
              </a:prstGeom>
              <a:ln>
                <a:solidFill>
                  <a:schemeClr val="tx1"/>
                </a:solidFill>
              </a:ln>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 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 → 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2" name="矩形 11"/>
              <p:cNvSpPr/>
              <p:nvPr/>
            </p:nvSpPr>
            <p:spPr>
              <a:xfrm>
                <a:off x="4469214" y="2715877"/>
                <a:ext cx="4680000" cy="432000"/>
              </a:xfrm>
              <a:prstGeom prst="rect">
                <a:avLst/>
              </a:prstGeom>
              <a:ln>
                <a:solidFill>
                  <a:schemeClr val="tx1"/>
                </a:solidFill>
              </a:ln>
            </p:spPr>
            <p:txBody>
              <a:bodyPr wrap="none">
                <a:spAutoFit/>
              </a:bodyPr>
              <a:lstStyle/>
              <a:p>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M[(R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a:t>
                </a:r>
                <a:r>
                  <a:rPr lang="zh-CN" altLang="en-US" sz="2000" dirty="0">
                    <a:latin typeface="+mn-ea"/>
                    <a:sym typeface="Arial" panose="020B0604020202020204" pitchFamily="34" charset="0"/>
                  </a:rPr>
                  <a:t>→</a:t>
                </a:r>
                <a:r>
                  <a:rPr lang="en-US" altLang="zh-CN" sz="2000" dirty="0">
                    <a:latin typeface="+mn-ea"/>
                    <a:sym typeface="Arial" panose="020B0604020202020204" pitchFamily="34" charset="0"/>
                  </a:rPr>
                  <a:t> 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3" name="矩形 12"/>
              <p:cNvSpPr/>
              <p:nvPr/>
            </p:nvSpPr>
            <p:spPr>
              <a:xfrm>
                <a:off x="4469215" y="3144243"/>
                <a:ext cx="4680000" cy="432000"/>
              </a:xfrm>
              <a:prstGeom prst="rect">
                <a:avLst/>
              </a:prstGeom>
              <a:ln>
                <a:solidFill>
                  <a:schemeClr val="tx1"/>
                </a:solidFill>
              </a:ln>
            </p:spPr>
            <p:txBody>
              <a:bodyPr wrap="none">
                <a:spAutoFit/>
              </a:bodyPr>
              <a:lstStyle/>
              <a:p>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a:t>
                </a:r>
                <a:r>
                  <a:rPr lang="zh-CN" altLang="en-US" sz="2000" dirty="0">
                    <a:latin typeface="+mn-ea"/>
                    <a:sym typeface="Arial" panose="020B0604020202020204" pitchFamily="34" charset="0"/>
                  </a:rPr>
                  <a:t>→</a:t>
                </a:r>
                <a:r>
                  <a:rPr lang="en-US" altLang="zh-CN" sz="2000" dirty="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5" name="矩形 14"/>
              <p:cNvSpPr/>
              <p:nvPr/>
            </p:nvSpPr>
            <p:spPr>
              <a:xfrm>
                <a:off x="4468654" y="3584008"/>
                <a:ext cx="4680000" cy="432000"/>
              </a:xfrm>
              <a:prstGeom prst="rect">
                <a:avLst/>
              </a:prstGeom>
              <a:ln>
                <a:solidFill>
                  <a:schemeClr val="tx1"/>
                </a:solidFill>
              </a:ln>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grpSp>
        <p:sp>
          <p:nvSpPr>
            <p:cNvPr id="45" name="矩形 44"/>
            <p:cNvSpPr/>
            <p:nvPr/>
          </p:nvSpPr>
          <p:spPr>
            <a:xfrm>
              <a:off x="2395" y="5348"/>
              <a:ext cx="3185" cy="482"/>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指令</a:t>
              </a:r>
              <a:endParaRPr lang="zh-CN" altLang="en-US">
                <a:solidFill>
                  <a:schemeClr val="tx1"/>
                </a:solidFill>
              </a:endParaRPr>
            </a:p>
          </p:txBody>
        </p:sp>
        <p:sp>
          <p:nvSpPr>
            <p:cNvPr id="46" name="矩形 45"/>
            <p:cNvSpPr/>
            <p:nvPr/>
          </p:nvSpPr>
          <p:spPr>
            <a:xfrm>
              <a:off x="5570" y="5356"/>
              <a:ext cx="7371" cy="469"/>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指令功能</a:t>
              </a: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vertical)">
                                      <p:cBhvr>
                                        <p:cTn id="7" dur="500"/>
                                        <p:tgtEl>
                                          <p:spTgt spid="34"/>
                                        </p:tgtEl>
                                      </p:cBhvr>
                                    </p:animEffect>
                                  </p:childTnLst>
                                </p:cTn>
                              </p:par>
                              <p:par>
                                <p:cTn id="8" presetID="3" presetClass="entr" presetSubtype="5"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blinds(horizontal)">
                                      <p:cBhvr>
                                        <p:cTn id="23"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bldLvl="0" animBg="1"/>
      <p:bldP spid="70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10460"/>
            <a:chOff x="7249" y="1612"/>
            <a:chExt cx="5409" cy="3796"/>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46153" y="1920746"/>
                <a:ext cx="8162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5730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22" name="文本框 21"/>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cxnSp>
        <p:nvCxnSpPr>
          <p:cNvPr id="26" name="直接连接符 25"/>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6621964" y="876186"/>
            <a:ext cx="1842770" cy="5436235"/>
            <a:chOff x="10442" y="1392"/>
            <a:chExt cx="2902" cy="8561"/>
          </a:xfrm>
        </p:grpSpPr>
        <p:sp>
          <p:nvSpPr>
            <p:cNvPr id="177" name="Rectangle 104"/>
            <p:cNvSpPr>
              <a:spLocks noChangeArrowheads="1"/>
            </p:cNvSpPr>
            <p:nvPr/>
          </p:nvSpPr>
          <p:spPr bwMode="auto">
            <a:xfrm>
              <a:off x="10482" y="1847"/>
              <a:ext cx="1335"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grpSp>
          <p:nvGrpSpPr>
            <p:cNvPr id="186" name="组合 185"/>
            <p:cNvGrpSpPr/>
            <p:nvPr/>
          </p:nvGrpSpPr>
          <p:grpSpPr>
            <a:xfrm>
              <a:off x="11802" y="2217"/>
              <a:ext cx="1267" cy="238"/>
              <a:chOff x="11503" y="586"/>
              <a:chExt cx="1267" cy="238"/>
            </a:xfrm>
            <a:solidFill>
              <a:schemeClr val="accent6">
                <a:lumMod val="75000"/>
              </a:schemeClr>
            </a:solidFill>
          </p:grpSpPr>
          <p:cxnSp>
            <p:nvCxnSpPr>
              <p:cNvPr id="227" name="直接连接符 226"/>
              <p:cNvCxnSpPr/>
              <p:nvPr/>
            </p:nvCxnSpPr>
            <p:spPr>
              <a:xfrm>
                <a:off x="11503" y="714"/>
                <a:ext cx="1267" cy="0"/>
              </a:xfrm>
              <a:prstGeom prst="line">
                <a:avLst/>
              </a:prstGeom>
              <a:grpFill/>
              <a:ln w="19050">
                <a:solidFill>
                  <a:schemeClr val="accent6">
                    <a:lumMod val="75000"/>
                  </a:schemeClr>
                </a:solidFill>
                <a:round/>
                <a:tailEnd type="none" w="lg" len="lg"/>
              </a:ln>
            </p:spPr>
          </p:cxnSp>
          <p:sp>
            <p:nvSpPr>
              <p:cNvPr id="228" name="等腰三角形 227"/>
              <p:cNvSpPr/>
              <p:nvPr/>
            </p:nvSpPr>
            <p:spPr>
              <a:xfrm rot="5400000" flipH="1">
                <a:off x="12023" y="594"/>
                <a:ext cx="238" cy="222"/>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04" name="上下箭头 203"/>
            <p:cNvSpPr/>
            <p:nvPr/>
          </p:nvSpPr>
          <p:spPr>
            <a:xfrm>
              <a:off x="13004" y="1392"/>
              <a:ext cx="340" cy="8561"/>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223" name="Line 7"/>
            <p:cNvSpPr>
              <a:spLocks noChangeShapeType="1"/>
            </p:cNvSpPr>
            <p:nvPr/>
          </p:nvSpPr>
          <p:spPr bwMode="auto">
            <a:xfrm flipH="1">
              <a:off x="11802" y="3116"/>
              <a:ext cx="1276"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6" name="Rectangle 104"/>
            <p:cNvSpPr>
              <a:spLocks noChangeArrowheads="1"/>
            </p:cNvSpPr>
            <p:nvPr/>
          </p:nvSpPr>
          <p:spPr bwMode="auto">
            <a:xfrm>
              <a:off x="10442" y="2976"/>
              <a:ext cx="1361"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grpSp>
        <p:nvGrpSpPr>
          <p:cNvPr id="28" name="组合 27"/>
          <p:cNvGrpSpPr/>
          <p:nvPr/>
        </p:nvGrpSpPr>
        <p:grpSpPr>
          <a:xfrm>
            <a:off x="812193" y="4462129"/>
            <a:ext cx="3202499" cy="360675"/>
            <a:chOff x="908443" y="4876669"/>
            <a:chExt cx="3202499" cy="360675"/>
          </a:xfrm>
        </p:grpSpPr>
        <p:sp>
          <p:nvSpPr>
            <p:cNvPr id="229" name="文本框 228"/>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0" name="文本框 229"/>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sp>
        <p:nvSpPr>
          <p:cNvPr id="231" name="文本框 230"/>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285" name="文本框 28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1"/>
          <a:stretch>
            <a:fillRect/>
          </a:stretch>
        </p:blipFill>
        <p:spPr>
          <a:xfrm>
            <a:off x="9882001" y="198397"/>
            <a:ext cx="2133785" cy="647756"/>
          </a:xfrm>
          <a:prstGeom prst="rect">
            <a:avLst/>
          </a:prstGeom>
        </p:spPr>
      </p:pic>
      <p:cxnSp>
        <p:nvCxnSpPr>
          <p:cNvPr id="286" name="直接箭头连接符 285"/>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94" name="直接箭头连接符 293"/>
          <p:cNvCxnSpPr/>
          <p:nvPr/>
        </p:nvCxnSpPr>
        <p:spPr>
          <a:xfrm>
            <a:off x="5969283" y="5566105"/>
            <a:ext cx="515972" cy="0"/>
          </a:xfrm>
          <a:prstGeom prst="straightConnector1">
            <a:avLst/>
          </a:prstGeom>
          <a:noFill/>
          <a:ln w="12700">
            <a:solidFill>
              <a:srgbClr val="0000FF"/>
            </a:solidFill>
            <a:round/>
            <a:headEnd w="lg" len="lg"/>
            <a:tailEnd type="stealth" w="lg" len="lg"/>
          </a:ln>
        </p:spPr>
      </p:cxnSp>
      <p:sp>
        <p:nvSpPr>
          <p:cNvPr id="298"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72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文本框 298"/>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00" name="圆角矩形 299"/>
          <p:cNvSpPr/>
          <p:nvPr/>
        </p:nvSpPr>
        <p:spPr>
          <a:xfrm>
            <a:off x="825942" y="3900475"/>
            <a:ext cx="1152434"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2"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vertical)">
                                      <p:cBhvr>
                                        <p:cTn id="7" dur="500"/>
                                        <p:tgtEl>
                                          <p:spTgt spid="22"/>
                                        </p:tgtEl>
                                      </p:cBhvr>
                                    </p:animEffect>
                                  </p:childTnLst>
                                </p:cTn>
                              </p:par>
                              <p:par>
                                <p:cTn id="8" presetID="3" presetClass="entr" presetSubtype="5"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1" nodeType="click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blinds(vertical)">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blinds(vertical)">
                                      <p:cBhvr>
                                        <p:cTn id="20" dur="500"/>
                                        <p:tgtEl>
                                          <p:spTgt spid="30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8"/>
                                        </p:tgtEl>
                                        <p:attrNameLst>
                                          <p:attrName>style.visibility</p:attrName>
                                        </p:attrNameLst>
                                      </p:cBhvr>
                                      <p:to>
                                        <p:strVal val="visible"/>
                                      </p:to>
                                    </p:set>
                                    <p:animEffect transition="in" filter="blinds(horizontal)">
                                      <p:cBhvr>
                                        <p:cTn id="25" dur="500"/>
                                        <p:tgtEl>
                                          <p:spTgt spid="16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vertical)">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P spid="22" grpId="2"/>
      <p:bldP spid="299" grpId="0"/>
      <p:bldP spid="299" grpId="1"/>
      <p:bldP spid="300" grpId="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COMMONDATA" val="eyJoZGlkIjoiOWMzMjdlMmU2YTZjMTI3Y2NjMGFiZWQwMzk5Mzg0OD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16865</Words>
  <Application>WPS 演示</Application>
  <PresentationFormat>宽屏</PresentationFormat>
  <Paragraphs>6149</Paragraphs>
  <Slides>51</Slides>
  <Notes>48</Notes>
  <HiddenSlides>0</HiddenSlides>
  <MMClips>1</MMClips>
  <ScaleCrop>false</ScaleCrop>
  <HeadingPairs>
    <vt:vector size="6" baseType="variant">
      <vt:variant>
        <vt:lpstr>已用的字体</vt:lpstr>
      </vt:variant>
      <vt:variant>
        <vt:i4>14</vt:i4>
      </vt:variant>
      <vt:variant>
        <vt:lpstr>主题</vt:lpstr>
      </vt:variant>
      <vt:variant>
        <vt:i4>8</vt:i4>
      </vt:variant>
      <vt:variant>
        <vt:lpstr>幻灯片标题</vt:lpstr>
      </vt:variant>
      <vt:variant>
        <vt:i4>51</vt:i4>
      </vt:variant>
    </vt:vector>
  </HeadingPairs>
  <TitlesOfParts>
    <vt:vector size="73" baseType="lpstr">
      <vt:lpstr>Arial</vt:lpstr>
      <vt:lpstr>宋体</vt:lpstr>
      <vt:lpstr>Wingdings</vt:lpstr>
      <vt:lpstr>微软雅黑</vt:lpstr>
      <vt:lpstr>Segoe UI</vt:lpstr>
      <vt:lpstr>MS UI Gothic</vt:lpstr>
      <vt:lpstr>黑体</vt:lpstr>
      <vt:lpstr>华文细黑</vt:lpstr>
      <vt:lpstr>等线</vt:lpstr>
      <vt:lpstr>Segoe UI Black</vt:lpstr>
      <vt:lpstr>Symbol</vt:lpstr>
      <vt:lpstr>Arial Unicode MS</vt:lpstr>
      <vt:lpstr>禹卫书法行书简体</vt:lpstr>
      <vt:lpstr>Arial Rounded MT Bold</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2818</cp:revision>
  <dcterms:created xsi:type="dcterms:W3CDTF">2018-05-09T10:41:00Z</dcterms:created>
  <dcterms:modified xsi:type="dcterms:W3CDTF">2022-05-24T00:29:30Z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1B8879BCEAC14D5790B1DE5D84511BAA</vt:lpwstr>
  </property>
</Properties>
</file>